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notesSlides/notesSlide11.xml" ContentType="application/vnd.openxmlformats-officedocument.presentationml.notesSlide+xml"/>
  <Override PartName="/ppt/ink/ink3.xml" ContentType="application/inkml+xml"/>
  <Override PartName="/ppt/notesSlides/notesSlide12.xml" ContentType="application/vnd.openxmlformats-officedocument.presentationml.notesSlide+xml"/>
  <Override PartName="/ppt/ink/ink4.xml" ContentType="application/inkml+xml"/>
  <Override PartName="/ppt/notesSlides/notesSlide13.xml" ContentType="application/vnd.openxmlformats-officedocument.presentationml.notesSlide+xml"/>
  <Override PartName="/ppt/ink/ink5.xml" ContentType="application/inkml+xml"/>
  <Override PartName="/ppt/notesSlides/notesSlide14.xml" ContentType="application/vnd.openxmlformats-officedocument.presentationml.notesSlide+xml"/>
  <Override PartName="/ppt/ink/ink6.xml" ContentType="application/inkml+xml"/>
  <Override PartName="/ppt/notesSlides/notesSlide15.xml" ContentType="application/vnd.openxmlformats-officedocument.presentationml.notesSlide+xml"/>
  <Override PartName="/ppt/ink/ink7.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3"/>
  </p:notesMasterIdLst>
  <p:handoutMasterIdLst>
    <p:handoutMasterId r:id="rId34"/>
  </p:handoutMasterIdLst>
  <p:sldIdLst>
    <p:sldId id="280" r:id="rId5"/>
    <p:sldId id="298" r:id="rId6"/>
    <p:sldId id="289" r:id="rId7"/>
    <p:sldId id="301" r:id="rId8"/>
    <p:sldId id="302" r:id="rId9"/>
    <p:sldId id="300" r:id="rId10"/>
    <p:sldId id="303" r:id="rId11"/>
    <p:sldId id="304" r:id="rId12"/>
    <p:sldId id="305" r:id="rId13"/>
    <p:sldId id="306" r:id="rId14"/>
    <p:sldId id="299" r:id="rId15"/>
    <p:sldId id="314" r:id="rId16"/>
    <p:sldId id="307" r:id="rId17"/>
    <p:sldId id="312" r:id="rId18"/>
    <p:sldId id="315" r:id="rId19"/>
    <p:sldId id="321" r:id="rId20"/>
    <p:sldId id="322" r:id="rId21"/>
    <p:sldId id="325" r:id="rId22"/>
    <p:sldId id="326" r:id="rId23"/>
    <p:sldId id="323" r:id="rId24"/>
    <p:sldId id="324" r:id="rId25"/>
    <p:sldId id="320" r:id="rId26"/>
    <p:sldId id="327" r:id="rId27"/>
    <p:sldId id="328" r:id="rId28"/>
    <p:sldId id="330" r:id="rId29"/>
    <p:sldId id="329" r:id="rId30"/>
    <p:sldId id="334" r:id="rId31"/>
    <p:sldId id="28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13"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0A2"/>
    <a:srgbClr val="40404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70"/>
  </p:normalViewPr>
  <p:slideViewPr>
    <p:cSldViewPr snapToGrid="0">
      <p:cViewPr varScale="1">
        <p:scale>
          <a:sx n="92" d="100"/>
          <a:sy n="92" d="100"/>
        </p:scale>
        <p:origin x="772" y="64"/>
      </p:cViewPr>
      <p:guideLst>
        <p:guide pos="3840"/>
        <p:guide orient="horz" pos="2160"/>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D6640C-F6A0-4351-856B-14836F234E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280B7B-2795-4857-B84E-9C600536AE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120AE1-5DBC-4417-A73B-5F29B67C532C}" type="datetimeFigureOut">
              <a:rPr lang="en-US" smtClean="0"/>
              <a:t>11/28/2021</a:t>
            </a:fld>
            <a:endParaRPr lang="en-US" dirty="0"/>
          </a:p>
        </p:txBody>
      </p:sp>
      <p:sp>
        <p:nvSpPr>
          <p:cNvPr id="4" name="Footer Placeholder 3">
            <a:extLst>
              <a:ext uri="{FF2B5EF4-FFF2-40B4-BE49-F238E27FC236}">
                <a16:creationId xmlns:a16="http://schemas.microsoft.com/office/drawing/2014/main" id="{96C3ACD6-6E00-4BE1-A684-34A6BD202E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A7F20A5-CEF2-4B11-A0A4-0F4BC0BD64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822411-A9A9-4A09-A341-69C657AB42A1}" type="slidenum">
              <a:rPr lang="en-US" smtClean="0"/>
              <a:t>‹#›</a:t>
            </a:fld>
            <a:endParaRPr lang="en-US" dirty="0"/>
          </a:p>
        </p:txBody>
      </p:sp>
    </p:spTree>
    <p:extLst>
      <p:ext uri="{BB962C8B-B14F-4D97-AF65-F5344CB8AC3E}">
        <p14:creationId xmlns:p14="http://schemas.microsoft.com/office/powerpoint/2010/main" val="65588885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7T14:48:49.806"/>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27T14:52:04.9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0,'285'18,"-79"-1,495-12,-399-7,271 2,-435 9,-27 0,200-7,-207-2,-85 1,0 1,0 1,34 10,-31-7,0-1,30 2,145 13,-171-19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7T14:48:49.806"/>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7T14:48:49.806"/>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7T14:48:49.806"/>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7T14:48:49.806"/>
    </inkml:context>
    <inkml:brush xml:id="br0">
      <inkml:brushProperty name="width" value="0.05" units="cm"/>
      <inkml:brushProperty name="height" value="0.05" units="cm"/>
      <inkml:brushProperty name="color" value="#E71224"/>
    </inkml:brush>
  </inkml:definitions>
  <inkml:trace contextRef="#ctx0" brushRef="#br0">0 0 24575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1-27T14:48:49.806"/>
    </inkml:context>
    <inkml:brush xml:id="br0">
      <inkml:brushProperty name="width" value="0.05" units="cm"/>
      <inkml:brushProperty name="height" value="0.05" units="cm"/>
      <inkml:brushProperty name="color" value="#E71224"/>
    </inkml:brush>
  </inkml:definitions>
  <inkml:trace contextRef="#ctx0" brushRef="#br0">0 0 24575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6A9CD-5E57-4C86-B862-09CA519924BA}" type="datetimeFigureOut">
              <a:rPr lang="en-US" smtClean="0"/>
              <a:t>11/28/2021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004F4-F240-48F9-8AE1-486585C7F00D}" type="slidenum">
              <a:rPr lang="en-US" smtClean="0"/>
              <a:t>‹#›</a:t>
            </a:fld>
            <a:endParaRPr lang="en-US" dirty="0"/>
          </a:p>
        </p:txBody>
      </p:sp>
    </p:spTree>
    <p:extLst>
      <p:ext uri="{BB962C8B-B14F-4D97-AF65-F5344CB8AC3E}">
        <p14:creationId xmlns:p14="http://schemas.microsoft.com/office/powerpoint/2010/main" val="2154881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a:t>
            </a:fld>
            <a:endParaRPr lang="en-US" dirty="0"/>
          </a:p>
        </p:txBody>
      </p:sp>
    </p:spTree>
    <p:extLst>
      <p:ext uri="{BB962C8B-B14F-4D97-AF65-F5344CB8AC3E}">
        <p14:creationId xmlns:p14="http://schemas.microsoft.com/office/powerpoint/2010/main" val="3762868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16</a:t>
            </a:fld>
            <a:endParaRPr lang="en-US" dirty="0"/>
          </a:p>
        </p:txBody>
      </p:sp>
    </p:spTree>
    <p:extLst>
      <p:ext uri="{BB962C8B-B14F-4D97-AF65-F5344CB8AC3E}">
        <p14:creationId xmlns:p14="http://schemas.microsoft.com/office/powerpoint/2010/main" val="2556559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17</a:t>
            </a:fld>
            <a:endParaRPr lang="en-US" dirty="0"/>
          </a:p>
        </p:txBody>
      </p:sp>
    </p:spTree>
    <p:extLst>
      <p:ext uri="{BB962C8B-B14F-4D97-AF65-F5344CB8AC3E}">
        <p14:creationId xmlns:p14="http://schemas.microsoft.com/office/powerpoint/2010/main" val="3140528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18</a:t>
            </a:fld>
            <a:endParaRPr lang="en-US" dirty="0"/>
          </a:p>
        </p:txBody>
      </p:sp>
    </p:spTree>
    <p:extLst>
      <p:ext uri="{BB962C8B-B14F-4D97-AF65-F5344CB8AC3E}">
        <p14:creationId xmlns:p14="http://schemas.microsoft.com/office/powerpoint/2010/main" val="562108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19</a:t>
            </a:fld>
            <a:endParaRPr lang="en-US" dirty="0"/>
          </a:p>
        </p:txBody>
      </p:sp>
    </p:spTree>
    <p:extLst>
      <p:ext uri="{BB962C8B-B14F-4D97-AF65-F5344CB8AC3E}">
        <p14:creationId xmlns:p14="http://schemas.microsoft.com/office/powerpoint/2010/main" val="2663491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20</a:t>
            </a:fld>
            <a:endParaRPr lang="en-US" dirty="0"/>
          </a:p>
        </p:txBody>
      </p:sp>
    </p:spTree>
    <p:extLst>
      <p:ext uri="{BB962C8B-B14F-4D97-AF65-F5344CB8AC3E}">
        <p14:creationId xmlns:p14="http://schemas.microsoft.com/office/powerpoint/2010/main" val="1372348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21</a:t>
            </a:fld>
            <a:endParaRPr lang="en-US" dirty="0"/>
          </a:p>
        </p:txBody>
      </p:sp>
    </p:spTree>
    <p:extLst>
      <p:ext uri="{BB962C8B-B14F-4D97-AF65-F5344CB8AC3E}">
        <p14:creationId xmlns:p14="http://schemas.microsoft.com/office/powerpoint/2010/main" val="90707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22</a:t>
            </a:fld>
            <a:endParaRPr lang="en-US" dirty="0"/>
          </a:p>
        </p:txBody>
      </p:sp>
    </p:spTree>
    <p:extLst>
      <p:ext uri="{BB962C8B-B14F-4D97-AF65-F5344CB8AC3E}">
        <p14:creationId xmlns:p14="http://schemas.microsoft.com/office/powerpoint/2010/main" val="1077607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23</a:t>
            </a:fld>
            <a:endParaRPr lang="en-US" dirty="0"/>
          </a:p>
        </p:txBody>
      </p:sp>
    </p:spTree>
    <p:extLst>
      <p:ext uri="{BB962C8B-B14F-4D97-AF65-F5344CB8AC3E}">
        <p14:creationId xmlns:p14="http://schemas.microsoft.com/office/powerpoint/2010/main" val="1585437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24</a:t>
            </a:fld>
            <a:endParaRPr lang="en-US" dirty="0"/>
          </a:p>
        </p:txBody>
      </p:sp>
    </p:spTree>
    <p:extLst>
      <p:ext uri="{BB962C8B-B14F-4D97-AF65-F5344CB8AC3E}">
        <p14:creationId xmlns:p14="http://schemas.microsoft.com/office/powerpoint/2010/main" val="1782341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25</a:t>
            </a:fld>
            <a:endParaRPr lang="en-US" dirty="0"/>
          </a:p>
        </p:txBody>
      </p:sp>
    </p:spTree>
    <p:extLst>
      <p:ext uri="{BB962C8B-B14F-4D97-AF65-F5344CB8AC3E}">
        <p14:creationId xmlns:p14="http://schemas.microsoft.com/office/powerpoint/2010/main" val="2859889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a:t>
            </a:fld>
            <a:endParaRPr lang="en-US" dirty="0"/>
          </a:p>
        </p:txBody>
      </p:sp>
    </p:spTree>
    <p:extLst>
      <p:ext uri="{BB962C8B-B14F-4D97-AF65-F5344CB8AC3E}">
        <p14:creationId xmlns:p14="http://schemas.microsoft.com/office/powerpoint/2010/main" val="2095319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26</a:t>
            </a:fld>
            <a:endParaRPr lang="en-US" dirty="0"/>
          </a:p>
        </p:txBody>
      </p:sp>
    </p:spTree>
    <p:extLst>
      <p:ext uri="{BB962C8B-B14F-4D97-AF65-F5344CB8AC3E}">
        <p14:creationId xmlns:p14="http://schemas.microsoft.com/office/powerpoint/2010/main" val="2998381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27</a:t>
            </a:fld>
            <a:endParaRPr lang="en-US" dirty="0"/>
          </a:p>
        </p:txBody>
      </p:sp>
    </p:spTree>
    <p:extLst>
      <p:ext uri="{BB962C8B-B14F-4D97-AF65-F5344CB8AC3E}">
        <p14:creationId xmlns:p14="http://schemas.microsoft.com/office/powerpoint/2010/main" val="670316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28</a:t>
            </a:fld>
            <a:endParaRPr lang="en-US" dirty="0"/>
          </a:p>
        </p:txBody>
      </p:sp>
    </p:spTree>
    <p:extLst>
      <p:ext uri="{BB962C8B-B14F-4D97-AF65-F5344CB8AC3E}">
        <p14:creationId xmlns:p14="http://schemas.microsoft.com/office/powerpoint/2010/main" val="2263866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a:t>
            </a:fld>
            <a:endParaRPr lang="en-US" dirty="0"/>
          </a:p>
        </p:txBody>
      </p:sp>
    </p:spTree>
    <p:extLst>
      <p:ext uri="{BB962C8B-B14F-4D97-AF65-F5344CB8AC3E}">
        <p14:creationId xmlns:p14="http://schemas.microsoft.com/office/powerpoint/2010/main" val="3140170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10</a:t>
            </a:fld>
            <a:endParaRPr lang="en-US" dirty="0"/>
          </a:p>
        </p:txBody>
      </p:sp>
    </p:spTree>
    <p:extLst>
      <p:ext uri="{BB962C8B-B14F-4D97-AF65-F5344CB8AC3E}">
        <p14:creationId xmlns:p14="http://schemas.microsoft.com/office/powerpoint/2010/main" val="3786108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11</a:t>
            </a:fld>
            <a:endParaRPr lang="en-US" dirty="0"/>
          </a:p>
        </p:txBody>
      </p:sp>
    </p:spTree>
    <p:extLst>
      <p:ext uri="{BB962C8B-B14F-4D97-AF65-F5344CB8AC3E}">
        <p14:creationId xmlns:p14="http://schemas.microsoft.com/office/powerpoint/2010/main" val="3762868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12</a:t>
            </a:fld>
            <a:endParaRPr lang="en-US" dirty="0"/>
          </a:p>
        </p:txBody>
      </p:sp>
    </p:spTree>
    <p:extLst>
      <p:ext uri="{BB962C8B-B14F-4D97-AF65-F5344CB8AC3E}">
        <p14:creationId xmlns:p14="http://schemas.microsoft.com/office/powerpoint/2010/main" val="2897167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13</a:t>
            </a:fld>
            <a:endParaRPr lang="en-US" dirty="0"/>
          </a:p>
        </p:txBody>
      </p:sp>
    </p:spTree>
    <p:extLst>
      <p:ext uri="{BB962C8B-B14F-4D97-AF65-F5344CB8AC3E}">
        <p14:creationId xmlns:p14="http://schemas.microsoft.com/office/powerpoint/2010/main" val="3124931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14</a:t>
            </a:fld>
            <a:endParaRPr lang="en-US" dirty="0"/>
          </a:p>
        </p:txBody>
      </p:sp>
    </p:spTree>
    <p:extLst>
      <p:ext uri="{BB962C8B-B14F-4D97-AF65-F5344CB8AC3E}">
        <p14:creationId xmlns:p14="http://schemas.microsoft.com/office/powerpoint/2010/main" val="1234969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15</a:t>
            </a:fld>
            <a:endParaRPr lang="en-US" dirty="0"/>
          </a:p>
        </p:txBody>
      </p:sp>
    </p:spTree>
    <p:extLst>
      <p:ext uri="{BB962C8B-B14F-4D97-AF65-F5344CB8AC3E}">
        <p14:creationId xmlns:p14="http://schemas.microsoft.com/office/powerpoint/2010/main" val="2285274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D165-49B0-44FF-A267-367F5A6EE306}"/>
              </a:ext>
            </a:extLst>
          </p:cNvPr>
          <p:cNvSpPr>
            <a:spLocks noGrp="1"/>
          </p:cNvSpPr>
          <p:nvPr>
            <p:ph type="ctrTitle"/>
          </p:nvPr>
        </p:nvSpPr>
        <p:spPr>
          <a:xfrm>
            <a:off x="1524000" y="2039514"/>
            <a:ext cx="9144000" cy="2128049"/>
          </a:xfrm>
        </p:spPr>
        <p:txBody>
          <a:bodyPr anchor="b"/>
          <a:lstStyle>
            <a:lvl1pPr algn="ctr">
              <a:lnSpc>
                <a:spcPct val="125000"/>
              </a:lnSpc>
              <a:defRPr sz="60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56B52800-74D6-4A78-AC9B-8E737A1A3B0D}"/>
              </a:ext>
            </a:extLst>
          </p:cNvPr>
          <p:cNvSpPr>
            <a:spLocks noGrp="1"/>
          </p:cNvSpPr>
          <p:nvPr>
            <p:ph type="subTitle" idx="1"/>
          </p:nvPr>
        </p:nvSpPr>
        <p:spPr>
          <a:xfrm>
            <a:off x="1524000" y="4221162"/>
            <a:ext cx="9144000" cy="882001"/>
          </a:xfrm>
          <a:solidFill>
            <a:schemeClr val="accent2">
              <a:alpha val="90000"/>
            </a:schemeClr>
          </a:solidFill>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500" b="1" i="1" kern="1200" spc="65" dirty="0">
                <a:solidFill>
                  <a:schemeClr val="accent1"/>
                </a:solidFill>
                <a:latin typeface="Arial"/>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8B91F7B-C4AF-4FC6-A6BE-657DEF6D5358}"/>
              </a:ext>
            </a:extLst>
          </p:cNvPr>
          <p:cNvSpPr>
            <a:spLocks noGrp="1"/>
          </p:cNvSpPr>
          <p:nvPr>
            <p:ph type="dt" sz="half" idx="10"/>
          </p:nvPr>
        </p:nvSpPr>
        <p:spPr/>
        <p:txBody>
          <a:bodyPr/>
          <a:lstStyle/>
          <a:p>
            <a:fld id="{8DA08ED5-AEFE-4443-9040-726EF6690995}" type="datetime1">
              <a:rPr lang="en-US" smtClean="0"/>
              <a:t>11/28/2021</a:t>
            </a:fld>
            <a:endParaRPr lang="en-US" dirty="0"/>
          </a:p>
        </p:txBody>
      </p:sp>
      <p:sp>
        <p:nvSpPr>
          <p:cNvPr id="5" name="Footer Placeholder 4">
            <a:extLst>
              <a:ext uri="{FF2B5EF4-FFF2-40B4-BE49-F238E27FC236}">
                <a16:creationId xmlns:a16="http://schemas.microsoft.com/office/drawing/2014/main" id="{5BED32F8-B0C7-4332-B0A5-BC19DD8C4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0030946-D0C7-4F78-94B0-427DAA6D5CB0}"/>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189509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11141-A77D-4E0E-8CAF-4CD3B279937B}"/>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017EFDE0-5A54-402A-B0C3-6BC0BB739C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2825AD-4585-4E37-A076-3D0070C9300C}"/>
              </a:ext>
            </a:extLst>
          </p:cNvPr>
          <p:cNvSpPr>
            <a:spLocks noGrp="1"/>
          </p:cNvSpPr>
          <p:nvPr>
            <p:ph type="dt" sz="half" idx="10"/>
          </p:nvPr>
        </p:nvSpPr>
        <p:spPr/>
        <p:txBody>
          <a:bodyPr/>
          <a:lstStyle/>
          <a:p>
            <a:fld id="{0312561F-7E45-400C-8758-912CDFE9410A}" type="datetime1">
              <a:rPr lang="en-US" smtClean="0"/>
              <a:t>11/28/2021</a:t>
            </a:fld>
            <a:endParaRPr lang="en-US" dirty="0"/>
          </a:p>
        </p:txBody>
      </p:sp>
      <p:sp>
        <p:nvSpPr>
          <p:cNvPr id="5" name="Footer Placeholder 4">
            <a:extLst>
              <a:ext uri="{FF2B5EF4-FFF2-40B4-BE49-F238E27FC236}">
                <a16:creationId xmlns:a16="http://schemas.microsoft.com/office/drawing/2014/main" id="{512064AD-EDC3-4B13-8CD6-49EB60099ED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890FD1E-16F6-49B1-A938-8CE601ED7AFC}"/>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3325465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A988-92AD-48D7-890A-AA0540961D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A999FA-A189-41DB-9CFC-D1356C534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4D83DC-20E7-4B71-9794-36FC33B1BA03}"/>
              </a:ext>
            </a:extLst>
          </p:cNvPr>
          <p:cNvSpPr>
            <a:spLocks noGrp="1"/>
          </p:cNvSpPr>
          <p:nvPr>
            <p:ph type="dt" sz="half" idx="10"/>
          </p:nvPr>
        </p:nvSpPr>
        <p:spPr/>
        <p:txBody>
          <a:bodyPr/>
          <a:lstStyle/>
          <a:p>
            <a:fld id="{85E24BC7-4CDB-41D7-81AF-9CE8473FF4B8}" type="datetime1">
              <a:rPr lang="en-US" smtClean="0"/>
              <a:t>11/28/2021</a:t>
            </a:fld>
            <a:endParaRPr lang="en-US" dirty="0"/>
          </a:p>
        </p:txBody>
      </p:sp>
      <p:sp>
        <p:nvSpPr>
          <p:cNvPr id="5" name="Footer Placeholder 4">
            <a:extLst>
              <a:ext uri="{FF2B5EF4-FFF2-40B4-BE49-F238E27FC236}">
                <a16:creationId xmlns:a16="http://schemas.microsoft.com/office/drawing/2014/main" id="{44E7D103-1290-4592-B37C-19C9C9DBEA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955B1B-4A5C-42C7-99A5-B8217736F178}"/>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193320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838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E4387105-2538-4216-9A7E-445FA092F9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smtClean="0"/>
              <a:t>11/28/2021</a:t>
            </a:fld>
            <a:endParaRPr lang="en-US"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32503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smtClean="0"/>
              <a:t>11/28/2021</a:t>
            </a:fld>
            <a:endParaRPr lang="en-US"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4032769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9EF5-3FD9-4423-A9E8-B67B4E902E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0D7191-31B4-440E-A4E9-F412FA55824C}"/>
              </a:ext>
            </a:extLst>
          </p:cNvPr>
          <p:cNvSpPr>
            <a:spLocks noGrp="1"/>
          </p:cNvSpPr>
          <p:nvPr>
            <p:ph type="dt" sz="half" idx="10"/>
          </p:nvPr>
        </p:nvSpPr>
        <p:spPr/>
        <p:txBody>
          <a:bodyPr/>
          <a:lstStyle/>
          <a:p>
            <a:fld id="{4BE4379E-9B58-41EA-B928-5B1C8436A60E}" type="datetime1">
              <a:rPr lang="en-US" smtClean="0"/>
              <a:t>11/28/2021</a:t>
            </a:fld>
            <a:endParaRPr lang="en-US" dirty="0"/>
          </a:p>
        </p:txBody>
      </p:sp>
      <p:sp>
        <p:nvSpPr>
          <p:cNvPr id="4" name="Footer Placeholder 3">
            <a:extLst>
              <a:ext uri="{FF2B5EF4-FFF2-40B4-BE49-F238E27FC236}">
                <a16:creationId xmlns:a16="http://schemas.microsoft.com/office/drawing/2014/main" id="{8EC85CB6-0880-4BF0-8E98-291E70C7137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E4A5E74-F26F-4C7A-BED1-6EE66C0B3A54}"/>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369190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5C546-684A-45B9-8890-66DC55DF7D06}"/>
              </a:ext>
            </a:extLst>
          </p:cNvPr>
          <p:cNvSpPr>
            <a:spLocks noGrp="1"/>
          </p:cNvSpPr>
          <p:nvPr>
            <p:ph type="dt" sz="half" idx="10"/>
          </p:nvPr>
        </p:nvSpPr>
        <p:spPr/>
        <p:txBody>
          <a:bodyPr/>
          <a:lstStyle/>
          <a:p>
            <a:fld id="{40B0A371-51FE-4D99-BD87-6A650FCE519D}" type="datetime1">
              <a:rPr lang="en-US" smtClean="0"/>
              <a:t>11/28/2021</a:t>
            </a:fld>
            <a:endParaRPr lang="en-US" dirty="0"/>
          </a:p>
        </p:txBody>
      </p:sp>
      <p:sp>
        <p:nvSpPr>
          <p:cNvPr id="3" name="Footer Placeholder 2">
            <a:extLst>
              <a:ext uri="{FF2B5EF4-FFF2-40B4-BE49-F238E27FC236}">
                <a16:creationId xmlns:a16="http://schemas.microsoft.com/office/drawing/2014/main" id="{4543EBDF-D696-42F7-B962-56F5FEE120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789D77E-1675-4F9D-9113-B274CB0E87FA}"/>
              </a:ext>
            </a:extLst>
          </p:cNvPr>
          <p:cNvSpPr>
            <a:spLocks noGrp="1"/>
          </p:cNvSpPr>
          <p:nvPr>
            <p:ph type="sldNum" sz="quarter" idx="12"/>
          </p:nvPr>
        </p:nvSpPr>
        <p:spPr/>
        <p:txBody>
          <a:bodyPr/>
          <a:lstStyle/>
          <a:p>
            <a:fld id="{82EE24B5-652C-4DB5-B7C3-B5BBEC1280B1}" type="slidenum">
              <a:rPr lang="en-US" noProof="0" smtClean="0"/>
              <a:t>‹#›</a:t>
            </a:fld>
            <a:endParaRPr lang="en-US" noProof="0"/>
          </a:p>
        </p:txBody>
      </p:sp>
    </p:spTree>
    <p:extLst>
      <p:ext uri="{BB962C8B-B14F-4D97-AF65-F5344CB8AC3E}">
        <p14:creationId xmlns:p14="http://schemas.microsoft.com/office/powerpoint/2010/main" val="27460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9C90-06AB-49B5-9970-F5791DE93A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FB0071-932D-4CA0-92FB-A6E75AC85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C8D9F5-8B70-4BDD-9CB5-BBF87CF55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89DE91-7A80-4682-9D32-2CD41DEFB7B2}"/>
              </a:ext>
            </a:extLst>
          </p:cNvPr>
          <p:cNvSpPr>
            <a:spLocks noGrp="1"/>
          </p:cNvSpPr>
          <p:nvPr>
            <p:ph type="dt" sz="half" idx="10"/>
          </p:nvPr>
        </p:nvSpPr>
        <p:spPr/>
        <p:txBody>
          <a:bodyPr/>
          <a:lstStyle/>
          <a:p>
            <a:fld id="{5FCF8CFF-A1C0-4B6C-AA8D-BE72CB14468D}" type="datetime1">
              <a:rPr lang="en-US" smtClean="0"/>
              <a:t>11/28/2021</a:t>
            </a:fld>
            <a:endParaRPr lang="en-US" dirty="0"/>
          </a:p>
        </p:txBody>
      </p:sp>
      <p:sp>
        <p:nvSpPr>
          <p:cNvPr id="6" name="Footer Placeholder 5">
            <a:extLst>
              <a:ext uri="{FF2B5EF4-FFF2-40B4-BE49-F238E27FC236}">
                <a16:creationId xmlns:a16="http://schemas.microsoft.com/office/drawing/2014/main" id="{7B9E2482-2E7D-4868-95A7-4A55B40FECE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F4E84CF-C3E5-4475-84C7-21CBAC064B74}"/>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96262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smtClean="0"/>
              <a:t>11/28/2021</a:t>
            </a:fld>
            <a:endParaRPr lang="en-US"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36744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CEC732-0DE2-456B-92A1-84321C9BD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DA816A5B-B156-4DC3-B18E-14F3E59A6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FDB0252E-67CD-4B33-849F-7B1449CF27D0}"/>
              </a:ext>
            </a:extLst>
          </p:cNvPr>
          <p:cNvSpPr>
            <a:spLocks noGrp="1"/>
          </p:cNvSpPr>
          <p:nvPr>
            <p:ph type="dt" sz="half" idx="2"/>
          </p:nvPr>
        </p:nvSpPr>
        <p:spPr>
          <a:xfrm>
            <a:off x="838200" y="617490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591E0-5367-4F2F-9C30-2087D79A846D}" type="datetime1">
              <a:rPr lang="en-US" noProof="0" smtClean="0"/>
              <a:t>11/28/2021</a:t>
            </a:fld>
            <a:endParaRPr lang="en-US" noProof="0" dirty="0"/>
          </a:p>
        </p:txBody>
      </p:sp>
      <p:sp>
        <p:nvSpPr>
          <p:cNvPr id="5" name="Footer Placeholder 4">
            <a:extLst>
              <a:ext uri="{FF2B5EF4-FFF2-40B4-BE49-F238E27FC236}">
                <a16:creationId xmlns:a16="http://schemas.microsoft.com/office/drawing/2014/main" id="{DC620AD2-E3F8-48CB-8B72-B0945DF5348A}"/>
              </a:ext>
            </a:extLst>
          </p:cNvPr>
          <p:cNvSpPr>
            <a:spLocks noGrp="1"/>
          </p:cNvSpPr>
          <p:nvPr>
            <p:ph type="ftr" sz="quarter" idx="3"/>
          </p:nvPr>
        </p:nvSpPr>
        <p:spPr>
          <a:xfrm>
            <a:off x="4038600" y="617490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0" name="Oval 9">
            <a:extLst>
              <a:ext uri="{FF2B5EF4-FFF2-40B4-BE49-F238E27FC236}">
                <a16:creationId xmlns:a16="http://schemas.microsoft.com/office/drawing/2014/main" id="{5A5F3BCF-F6FD-4DFF-B0B4-9892C9389344}"/>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D15DEFFD-817B-43EC-86F0-34DEA2BA5EEB}"/>
              </a:ext>
            </a:extLst>
          </p:cNvPr>
          <p:cNvSpPr>
            <a:spLocks noGrp="1"/>
          </p:cNvSpPr>
          <p:nvPr>
            <p:ph type="sldNum" sz="quarter" idx="4"/>
          </p:nvPr>
        </p:nvSpPr>
        <p:spPr>
          <a:xfrm>
            <a:off x="11468844" y="6174902"/>
            <a:ext cx="357116" cy="365125"/>
          </a:xfrm>
          <a:prstGeom prst="rect">
            <a:avLst/>
          </a:prstGeom>
        </p:spPr>
        <p:txBody>
          <a:bodyPr vert="horz" lIns="91440" tIns="45720" rIns="91440" bIns="45720" rtlCol="0" anchor="ctr"/>
          <a:lstStyle>
            <a:lvl1pPr algn="r">
              <a:defRPr sz="1000" i="1">
                <a:solidFill>
                  <a:schemeClr val="tx2">
                    <a:alpha val="70000"/>
                  </a:schemeClr>
                </a:solidFill>
              </a:defRPr>
            </a:lvl1p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36641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hyperlink" Target="https://ambq.ca/mod/file/ContentDoc/bac9162b47c56fc8a4d2a519803d51b3.pdf"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hyperlink" Target="https://industry.beercanada.com/statistics" TargetMode="External"/><Relationship Id="rId4" Type="http://schemas.openxmlformats.org/officeDocument/2006/relationships/hyperlink" Target="https://www.alliedmarketresearch.com/beer-marke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s://www.kaggle.com/rdoume/beerreviews"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1.jp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24.png"/><Relationship Id="rId10" Type="http://schemas.openxmlformats.org/officeDocument/2006/relationships/customXml" Target="../ink/ink2.xml"/><Relationship Id="rId4" Type="http://schemas.openxmlformats.org/officeDocument/2006/relationships/image" Target="../media/image23.png"/><Relationship Id="rId9" Type="http://schemas.openxmlformats.org/officeDocument/2006/relationships/image" Target="../media/image260.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60.png"/><Relationship Id="rId4" Type="http://schemas.openxmlformats.org/officeDocument/2006/relationships/customXml" Target="../ink/ink3.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60.png"/><Relationship Id="rId4" Type="http://schemas.openxmlformats.org/officeDocument/2006/relationships/customXml" Target="../ink/ink4.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jp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260.png"/><Relationship Id="rId4" Type="http://schemas.openxmlformats.org/officeDocument/2006/relationships/customXml" Target="../ink/ink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260.png"/><Relationship Id="rId4" Type="http://schemas.openxmlformats.org/officeDocument/2006/relationships/customXml" Target="../ink/ink6.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260.png"/><Relationship Id="rId4" Type="http://schemas.openxmlformats.org/officeDocument/2006/relationships/customXml" Target="../ink/ink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hyperlink" Target="https://www.thecanadianencyclopedia.ca/en/article/prohibition" TargetMode="Externa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www.craftbeer.com/editors-picks/massachusetts-brewers-guild-lessons-learned-in-diversity-and-inclusion-in-the-craft-beer-industry"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1200" y="0"/>
            <a:ext cx="12189600" cy="685665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1</a:t>
            </a:fld>
            <a:endParaRPr lang="en-US" dirty="0"/>
          </a:p>
        </p:txBody>
      </p:sp>
      <p:sp>
        <p:nvSpPr>
          <p:cNvPr id="14" name="Title 1">
            <a:extLst>
              <a:ext uri="{FF2B5EF4-FFF2-40B4-BE49-F238E27FC236}">
                <a16:creationId xmlns:a16="http://schemas.microsoft.com/office/drawing/2014/main" id="{040892BB-B450-4718-829E-3FB9CA47AF97}"/>
              </a:ext>
            </a:extLst>
          </p:cNvPr>
          <p:cNvSpPr txBox="1">
            <a:spLocks/>
          </p:cNvSpPr>
          <p:nvPr/>
        </p:nvSpPr>
        <p:spPr>
          <a:xfrm>
            <a:off x="298473" y="2050355"/>
            <a:ext cx="11595054" cy="212804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pPr>
              <a:lnSpc>
                <a:spcPct val="125000"/>
              </a:lnSpc>
            </a:pPr>
            <a:r>
              <a:rPr lang="en-US" sz="5000" dirty="0">
                <a:solidFill>
                  <a:schemeClr val="bg1"/>
                </a:solidFill>
                <a:latin typeface="Gill Sans MT" panose="020B0502020104020203" pitchFamily="34" charset="0"/>
              </a:rPr>
              <a:t>How to Get Good Beer Review Scores:</a:t>
            </a:r>
            <a:br>
              <a:rPr lang="en-US" sz="5000" dirty="0">
                <a:solidFill>
                  <a:schemeClr val="bg1"/>
                </a:solidFill>
                <a:latin typeface="Gill Sans MT" panose="020B0502020104020203" pitchFamily="34" charset="0"/>
              </a:rPr>
            </a:br>
            <a:r>
              <a:rPr lang="en-US" sz="5000" dirty="0">
                <a:solidFill>
                  <a:schemeClr val="bg1"/>
                </a:solidFill>
                <a:latin typeface="Gill Sans MT" panose="020B0502020104020203" pitchFamily="34" charset="0"/>
              </a:rPr>
              <a:t>A Short Machine Learning Project</a:t>
            </a:r>
          </a:p>
        </p:txBody>
      </p:sp>
      <p:pic>
        <p:nvPicPr>
          <p:cNvPr id="6" name="Graphic 5" descr="Beer with solid fill">
            <a:extLst>
              <a:ext uri="{FF2B5EF4-FFF2-40B4-BE49-F238E27FC236}">
                <a16:creationId xmlns:a16="http://schemas.microsoft.com/office/drawing/2014/main" id="{90E94C46-7A95-4EBD-A8B4-73DE1D3C93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rot="20891651">
            <a:off x="10510405" y="3044257"/>
            <a:ext cx="1205029" cy="1205029"/>
          </a:xfrm>
          <a:prstGeom prst="rect">
            <a:avLst/>
          </a:prstGeom>
        </p:spPr>
      </p:pic>
      <p:pic>
        <p:nvPicPr>
          <p:cNvPr id="15" name="Graphic 14" descr="Beer with solid fill">
            <a:extLst>
              <a:ext uri="{FF2B5EF4-FFF2-40B4-BE49-F238E27FC236}">
                <a16:creationId xmlns:a16="http://schemas.microsoft.com/office/drawing/2014/main" id="{A9C24182-4E75-493E-9FB0-18215857F2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rot="1247648">
            <a:off x="3827036" y="133189"/>
            <a:ext cx="928259" cy="928259"/>
          </a:xfrm>
          <a:prstGeom prst="rect">
            <a:avLst/>
          </a:prstGeom>
        </p:spPr>
      </p:pic>
      <p:pic>
        <p:nvPicPr>
          <p:cNvPr id="16" name="Graphic 15" descr="Beer with solid fill">
            <a:extLst>
              <a:ext uri="{FF2B5EF4-FFF2-40B4-BE49-F238E27FC236}">
                <a16:creationId xmlns:a16="http://schemas.microsoft.com/office/drawing/2014/main" id="{38673866-4B32-419D-B63B-DE393A405A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rot="21440140">
            <a:off x="8071581" y="5447654"/>
            <a:ext cx="1454496" cy="1454496"/>
          </a:xfrm>
          <a:prstGeom prst="rect">
            <a:avLst/>
          </a:prstGeom>
        </p:spPr>
      </p:pic>
    </p:spTree>
    <p:extLst>
      <p:ext uri="{BB962C8B-B14F-4D97-AF65-F5344CB8AC3E}">
        <p14:creationId xmlns:p14="http://schemas.microsoft.com/office/powerpoint/2010/main" val="22632158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1200" y="0"/>
            <a:ext cx="12189600" cy="685665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10</a:t>
            </a:fld>
            <a:endParaRPr lang="en-US" dirty="0"/>
          </a:p>
        </p:txBody>
      </p:sp>
      <p:sp>
        <p:nvSpPr>
          <p:cNvPr id="11" name="Title 1">
            <a:extLst>
              <a:ext uri="{FF2B5EF4-FFF2-40B4-BE49-F238E27FC236}">
                <a16:creationId xmlns:a16="http://schemas.microsoft.com/office/drawing/2014/main" id="{9B39DC92-D107-4D94-852E-03676DE5AEB9}"/>
              </a:ext>
            </a:extLst>
          </p:cNvPr>
          <p:cNvSpPr txBox="1">
            <a:spLocks/>
          </p:cNvSpPr>
          <p:nvPr/>
        </p:nvSpPr>
        <p:spPr>
          <a:xfrm>
            <a:off x="376625" y="426828"/>
            <a:ext cx="5525411" cy="882316"/>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125000"/>
              </a:lnSpc>
              <a:spcBef>
                <a:spcPct val="0"/>
              </a:spcBef>
              <a:buNone/>
              <a:defRPr sz="6000" b="1" kern="1200">
                <a:solidFill>
                  <a:schemeClr val="bg1"/>
                </a:solidFill>
                <a:latin typeface="+mj-lt"/>
                <a:ea typeface="+mj-ea"/>
                <a:cs typeface="+mj-cs"/>
              </a:defRPr>
            </a:lvl1pPr>
          </a:lstStyle>
          <a:p>
            <a:endParaRPr lang="en-US" dirty="0"/>
          </a:p>
        </p:txBody>
      </p:sp>
      <p:pic>
        <p:nvPicPr>
          <p:cNvPr id="13" name="Picture 12">
            <a:extLst>
              <a:ext uri="{FF2B5EF4-FFF2-40B4-BE49-F238E27FC236}">
                <a16:creationId xmlns:a16="http://schemas.microsoft.com/office/drawing/2014/main" id="{FE254919-2E7F-447B-8C4E-CFD4D0FCBB73}"/>
              </a:ext>
            </a:extLst>
          </p:cNvPr>
          <p:cNvPicPr>
            <a:picLocks noChangeAspect="1"/>
          </p:cNvPicPr>
          <p:nvPr/>
        </p:nvPicPr>
        <p:blipFill>
          <a:blip r:embed="rId4"/>
          <a:stretch>
            <a:fillRect/>
          </a:stretch>
        </p:blipFill>
        <p:spPr>
          <a:xfrm>
            <a:off x="6551866" y="754142"/>
            <a:ext cx="4778489" cy="3371456"/>
          </a:xfrm>
          <a:prstGeom prst="rect">
            <a:avLst/>
          </a:prstGeom>
        </p:spPr>
      </p:pic>
      <p:pic>
        <p:nvPicPr>
          <p:cNvPr id="14" name="Picture 13">
            <a:extLst>
              <a:ext uri="{FF2B5EF4-FFF2-40B4-BE49-F238E27FC236}">
                <a16:creationId xmlns:a16="http://schemas.microsoft.com/office/drawing/2014/main" id="{0609E615-7B2A-489B-AD2D-CC9F93464971}"/>
              </a:ext>
            </a:extLst>
          </p:cNvPr>
          <p:cNvPicPr>
            <a:picLocks noChangeAspect="1"/>
          </p:cNvPicPr>
          <p:nvPr/>
        </p:nvPicPr>
        <p:blipFill>
          <a:blip r:embed="rId5"/>
          <a:stretch>
            <a:fillRect/>
          </a:stretch>
        </p:blipFill>
        <p:spPr>
          <a:xfrm>
            <a:off x="861645" y="754142"/>
            <a:ext cx="5095873" cy="3371456"/>
          </a:xfrm>
          <a:prstGeom prst="rect">
            <a:avLst/>
          </a:prstGeom>
        </p:spPr>
      </p:pic>
      <p:sp>
        <p:nvSpPr>
          <p:cNvPr id="15" name="TextBox 14">
            <a:extLst>
              <a:ext uri="{FF2B5EF4-FFF2-40B4-BE49-F238E27FC236}">
                <a16:creationId xmlns:a16="http://schemas.microsoft.com/office/drawing/2014/main" id="{63C66CB0-3B5D-4577-B75A-5ABC49E10CD8}"/>
              </a:ext>
            </a:extLst>
          </p:cNvPr>
          <p:cNvSpPr txBox="1"/>
          <p:nvPr/>
        </p:nvSpPr>
        <p:spPr>
          <a:xfrm>
            <a:off x="2736274" y="4586595"/>
            <a:ext cx="7072745" cy="1600438"/>
          </a:xfrm>
          <a:prstGeom prst="rect">
            <a:avLst/>
          </a:prstGeom>
          <a:noFill/>
        </p:spPr>
        <p:txBody>
          <a:bodyPr wrap="square" rtlCol="0">
            <a:spAutoFit/>
          </a:bodyPr>
          <a:lstStyle/>
          <a:p>
            <a:pPr algn="ctr"/>
            <a:r>
              <a:rPr lang="fr-FR" sz="1400" dirty="0">
                <a:solidFill>
                  <a:schemeClr val="bg1"/>
                </a:solidFill>
              </a:rPr>
              <a:t>Définitions:  </a:t>
            </a:r>
          </a:p>
          <a:p>
            <a:pPr algn="ctr"/>
            <a:r>
              <a:rPr lang="fr-FR" sz="1400" dirty="0">
                <a:solidFill>
                  <a:schemeClr val="bg1"/>
                </a:solidFill>
              </a:rPr>
              <a:t>Permis AB: "Artisan Brasseur - Producteur artisanal de bière"      </a:t>
            </a:r>
          </a:p>
          <a:p>
            <a:pPr algn="ctr"/>
            <a:r>
              <a:rPr lang="fr-FR" sz="1400" dirty="0">
                <a:solidFill>
                  <a:schemeClr val="bg1"/>
                </a:solidFill>
              </a:rPr>
              <a:t>Permis BR: "Brasseur - Fabricant industriel"</a:t>
            </a:r>
            <a:endParaRPr lang="fr-CA" sz="1400" dirty="0">
              <a:solidFill>
                <a:schemeClr val="bg1"/>
              </a:solidFill>
            </a:endParaRPr>
          </a:p>
          <a:p>
            <a:pPr algn="ctr"/>
            <a:endParaRPr lang="fr-CA" sz="1400" dirty="0">
              <a:solidFill>
                <a:schemeClr val="bg1"/>
              </a:solidFill>
            </a:endParaRPr>
          </a:p>
          <a:p>
            <a:pPr algn="ctr"/>
            <a:r>
              <a:rPr lang="fr-CA" sz="1400" dirty="0">
                <a:solidFill>
                  <a:schemeClr val="bg1"/>
                </a:solidFill>
              </a:rPr>
              <a:t>Source: Association des microbrasseurs du Québec. 2021. « Portrait statistique de l’industrie brassicole au Québec ». En ligne. </a:t>
            </a:r>
            <a:r>
              <a:rPr lang="fr-CA" sz="1400" dirty="0">
                <a:solidFill>
                  <a:schemeClr val="bg1"/>
                </a:solidFill>
                <a:hlinkClick r:id="rId6"/>
              </a:rPr>
              <a:t>https://ambq.ca/mod/file/ContentDoc/bac9162b47c56fc8a4d2a519803d51b3.pdf</a:t>
            </a:r>
            <a:r>
              <a:rPr lang="fr-CA" sz="1400" dirty="0">
                <a:solidFill>
                  <a:schemeClr val="bg1"/>
                </a:solidFill>
              </a:rPr>
              <a:t> </a:t>
            </a:r>
            <a:endParaRPr lang="en-CA" dirty="0">
              <a:solidFill>
                <a:schemeClr val="bg1"/>
              </a:solidFill>
            </a:endParaRPr>
          </a:p>
        </p:txBody>
      </p:sp>
    </p:spTree>
    <p:extLst>
      <p:ext uri="{BB962C8B-B14F-4D97-AF65-F5344CB8AC3E}">
        <p14:creationId xmlns:p14="http://schemas.microsoft.com/office/powerpoint/2010/main" val="154916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1200" y="0"/>
            <a:ext cx="12189600" cy="685665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12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D00B79-44BB-4D5F-B51D-2270A854D77A}"/>
              </a:ext>
            </a:extLst>
          </p:cNvPr>
          <p:cNvSpPr>
            <a:spLocks noGrp="1"/>
          </p:cNvSpPr>
          <p:nvPr>
            <p:ph type="title"/>
          </p:nvPr>
        </p:nvSpPr>
        <p:spPr>
          <a:xfrm>
            <a:off x="806116" y="329956"/>
            <a:ext cx="10515600" cy="1325563"/>
          </a:xfrm>
        </p:spPr>
        <p:txBody>
          <a:bodyPr/>
          <a:lstStyle/>
          <a:p>
            <a:r>
              <a:rPr lang="en-US" dirty="0">
                <a:solidFill>
                  <a:schemeClr val="bg1"/>
                </a:solidFill>
              </a:rPr>
              <a:t>INDUSTRY OUTLOOK</a:t>
            </a: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11</a:t>
            </a:fld>
            <a:endParaRPr lang="en-US" dirty="0"/>
          </a:p>
        </p:txBody>
      </p:sp>
      <p:graphicFrame>
        <p:nvGraphicFramePr>
          <p:cNvPr id="13" name="Content Placeholder 12" descr="Table">
            <a:extLst>
              <a:ext uri="{FF2B5EF4-FFF2-40B4-BE49-F238E27FC236}">
                <a16:creationId xmlns:a16="http://schemas.microsoft.com/office/drawing/2014/main" id="{1D6AB21B-0AB3-44DD-AD8E-D2EDD77DEA42}"/>
              </a:ext>
            </a:extLst>
          </p:cNvPr>
          <p:cNvGraphicFramePr>
            <a:graphicFrameLocks noGrp="1"/>
          </p:cNvGraphicFramePr>
          <p:nvPr>
            <p:ph sz="half" idx="4294967295"/>
            <p:extLst>
              <p:ext uri="{D42A27DB-BD31-4B8C-83A1-F6EECF244321}">
                <p14:modId xmlns:p14="http://schemas.microsoft.com/office/powerpoint/2010/main" val="2000003150"/>
              </p:ext>
            </p:extLst>
          </p:nvPr>
        </p:nvGraphicFramePr>
        <p:xfrm>
          <a:off x="744346" y="2355188"/>
          <a:ext cx="10903056" cy="1767840"/>
        </p:xfrm>
        <a:graphic>
          <a:graphicData uri="http://schemas.openxmlformats.org/drawingml/2006/table">
            <a:tbl>
              <a:tblPr firstRow="1" bandRow="1">
                <a:tableStyleId>{5C22544A-7EE6-4342-B048-85BDC9FD1C3A}</a:tableStyleId>
              </a:tblPr>
              <a:tblGrid>
                <a:gridCol w="2748177">
                  <a:extLst>
                    <a:ext uri="{9D8B030D-6E8A-4147-A177-3AD203B41FA5}">
                      <a16:colId xmlns:a16="http://schemas.microsoft.com/office/drawing/2014/main" val="3572385518"/>
                    </a:ext>
                  </a:extLst>
                </a:gridCol>
                <a:gridCol w="2416441">
                  <a:extLst>
                    <a:ext uri="{9D8B030D-6E8A-4147-A177-3AD203B41FA5}">
                      <a16:colId xmlns:a16="http://schemas.microsoft.com/office/drawing/2014/main" val="1440817424"/>
                    </a:ext>
                  </a:extLst>
                </a:gridCol>
                <a:gridCol w="3061854">
                  <a:extLst>
                    <a:ext uri="{9D8B030D-6E8A-4147-A177-3AD203B41FA5}">
                      <a16:colId xmlns:a16="http://schemas.microsoft.com/office/drawing/2014/main" val="1835666774"/>
                    </a:ext>
                  </a:extLst>
                </a:gridCol>
                <a:gridCol w="2676584">
                  <a:extLst>
                    <a:ext uri="{9D8B030D-6E8A-4147-A177-3AD203B41FA5}">
                      <a16:colId xmlns:a16="http://schemas.microsoft.com/office/drawing/2014/main" val="3312468757"/>
                    </a:ext>
                  </a:extLst>
                </a:gridCol>
              </a:tblGrid>
              <a:tr h="370840">
                <a:tc>
                  <a:txBody>
                    <a:bodyPr/>
                    <a:lstStyle/>
                    <a:p>
                      <a:pPr algn="ctr"/>
                      <a:r>
                        <a:rPr lang="en-US" sz="3200" b="1" dirty="0">
                          <a:solidFill>
                            <a:schemeClr val="accent1"/>
                          </a:solidFill>
                          <a:latin typeface="+mj-lt"/>
                        </a:rPr>
                        <a:t>$605.2B</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1" dirty="0">
                          <a:solidFill>
                            <a:schemeClr val="accent1"/>
                          </a:solidFill>
                          <a:latin typeface="+mj-lt"/>
                        </a:rPr>
                        <a:t>$816.8B</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1" dirty="0">
                          <a:solidFill>
                            <a:schemeClr val="accent1"/>
                          </a:solidFill>
                          <a:latin typeface="+mj-lt"/>
                        </a:rPr>
                        <a:t>6% (2020-26)</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n-US" sz="3200" b="1" dirty="0">
                          <a:solidFill>
                            <a:schemeClr val="accent1"/>
                          </a:solidFill>
                          <a:latin typeface="+mj-lt"/>
                        </a:rPr>
                        <a:t>8% Increase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88120738"/>
                  </a:ext>
                </a:extLst>
              </a:tr>
              <a:tr h="100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sz="1800" i="1" kern="1200" spc="-25" dirty="0">
                          <a:solidFill>
                            <a:schemeClr val="bg2">
                              <a:lumMod val="20000"/>
                              <a:lumOff val="80000"/>
                            </a:schemeClr>
                          </a:solidFill>
                          <a:latin typeface="+mn-lt"/>
                          <a:ea typeface="+mn-ea"/>
                          <a:cs typeface="Arial"/>
                        </a:rPr>
                        <a:t>Global </a:t>
                      </a:r>
                      <a:r>
                        <a:rPr lang="da-DK" sz="1800" b="0" i="1" kern="1200" spc="-25" dirty="0">
                          <a:solidFill>
                            <a:schemeClr val="bg2">
                              <a:lumMod val="20000"/>
                              <a:lumOff val="80000"/>
                            </a:schemeClr>
                          </a:solidFill>
                          <a:latin typeface="+mn-lt"/>
                          <a:ea typeface="+mn-ea"/>
                          <a:cs typeface="Arial"/>
                        </a:rPr>
                        <a:t>b</a:t>
                      </a:r>
                      <a:r>
                        <a:rPr lang="da-DK" sz="1800" i="1" kern="1200" spc="-25" dirty="0">
                          <a:solidFill>
                            <a:schemeClr val="bg2">
                              <a:lumMod val="20000"/>
                              <a:lumOff val="80000"/>
                            </a:schemeClr>
                          </a:solidFill>
                          <a:latin typeface="+mn-lt"/>
                          <a:ea typeface="+mn-ea"/>
                          <a:cs typeface="Arial"/>
                        </a:rPr>
                        <a:t>eer </a:t>
                      </a:r>
                    </a:p>
                    <a:p>
                      <a:pPr marL="0" marR="0" lvl="0" indent="0" algn="ctr" defTabSz="914400" rtl="0" eaLnBrk="1" fontAlgn="auto" latinLnBrk="0" hangingPunct="1">
                        <a:lnSpc>
                          <a:spcPct val="100000"/>
                        </a:lnSpc>
                        <a:spcBef>
                          <a:spcPts val="0"/>
                        </a:spcBef>
                        <a:spcAft>
                          <a:spcPts val="0"/>
                        </a:spcAft>
                        <a:buClrTx/>
                        <a:buSzTx/>
                        <a:buFontTx/>
                        <a:buNone/>
                        <a:tabLst/>
                        <a:defRPr/>
                      </a:pPr>
                      <a:r>
                        <a:rPr lang="da-DK" sz="1800" i="1" kern="1200" spc="-25" dirty="0">
                          <a:solidFill>
                            <a:schemeClr val="bg2">
                              <a:lumMod val="20000"/>
                              <a:lumOff val="80000"/>
                            </a:schemeClr>
                          </a:solidFill>
                          <a:latin typeface="+mn-lt"/>
                          <a:ea typeface="+mn-ea"/>
                          <a:cs typeface="Arial"/>
                        </a:rPr>
                        <a:t>market size</a:t>
                      </a:r>
                    </a:p>
                    <a:p>
                      <a:pPr marL="0" marR="0" lvl="0" indent="0" algn="ctr" defTabSz="914400" rtl="0" eaLnBrk="1" fontAlgn="auto" latinLnBrk="0" hangingPunct="1">
                        <a:lnSpc>
                          <a:spcPct val="100000"/>
                        </a:lnSpc>
                        <a:spcBef>
                          <a:spcPts val="0"/>
                        </a:spcBef>
                        <a:spcAft>
                          <a:spcPts val="0"/>
                        </a:spcAft>
                        <a:buClrTx/>
                        <a:buSzTx/>
                        <a:buFontTx/>
                        <a:buNone/>
                        <a:tabLst/>
                        <a:defRPr/>
                      </a:pPr>
                      <a:r>
                        <a:rPr lang="da-DK" sz="1800" i="1" kern="1200" spc="-25" dirty="0">
                          <a:solidFill>
                            <a:schemeClr val="bg2">
                              <a:lumMod val="20000"/>
                              <a:lumOff val="80000"/>
                            </a:schemeClr>
                          </a:solidFill>
                          <a:latin typeface="+mn-lt"/>
                          <a:ea typeface="+mn-ea"/>
                          <a:cs typeface="Arial"/>
                        </a:rPr>
                        <a:t>in 2020</a:t>
                      </a:r>
                      <a:endParaRPr lang="en-US" sz="1800" i="1" kern="1200" spc="-25" dirty="0">
                        <a:solidFill>
                          <a:schemeClr val="bg2">
                            <a:lumMod val="20000"/>
                            <a:lumOff val="80000"/>
                          </a:schemeClr>
                        </a:solidFill>
                        <a:latin typeface="+mn-lt"/>
                        <a:ea typeface="+mn-ea"/>
                        <a:cs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Projected worth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by 203</a:t>
                      </a:r>
                      <a:r>
                        <a:rPr kumimoji="0" lang="en-US" sz="1800" b="0" i="1" u="none" strike="noStrike" kern="1200" cap="none" spc="-25" normalizeH="0" baseline="0" noProof="0" dirty="0">
                          <a:ln>
                            <a:noFill/>
                          </a:ln>
                          <a:solidFill>
                            <a:schemeClr val="bg2">
                              <a:lumMod val="20000"/>
                              <a:lumOff val="80000"/>
                            </a:schemeClr>
                          </a:solidFill>
                          <a:effectLst/>
                          <a:uLnTx/>
                          <a:uFillTx/>
                          <a:latin typeface="+mn-lt"/>
                          <a:ea typeface="+mn-ea"/>
                          <a:cs typeface="Arial"/>
                        </a:rPr>
                        <a:t>0</a:t>
                      </a:r>
                      <a:endPar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Predicted CAGR (Compound Annual Growth Rate)</a:t>
                      </a:r>
                      <a:endParaRPr lang="en-US" sz="1800" i="1" kern="1200" spc="-25" dirty="0">
                        <a:solidFill>
                          <a:schemeClr val="bg2">
                            <a:lumMod val="20000"/>
                            <a:lumOff val="80000"/>
                          </a:schemeClr>
                        </a:solidFill>
                        <a:latin typeface="+mn-lt"/>
                        <a:ea typeface="+mn-ea"/>
                        <a:cs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25" normalizeH="0" baseline="0" noProof="0" dirty="0">
                          <a:ln>
                            <a:noFill/>
                          </a:ln>
                          <a:solidFill>
                            <a:srgbClr val="64B2C1">
                              <a:lumMod val="20000"/>
                              <a:lumOff val="80000"/>
                            </a:srgbClr>
                          </a:solidFill>
                          <a:effectLst/>
                          <a:uLnTx/>
                          <a:uFillTx/>
                          <a:latin typeface="+mn-lt"/>
                          <a:ea typeface="+mn-ea"/>
                          <a:cs typeface="Arial"/>
                        </a:rPr>
                        <a:t>Number of brewing facilities, from 1120 in 2019 to 1210 in 2020</a:t>
                      </a:r>
                      <a:r>
                        <a:rPr kumimoji="0" lang="da-DK" sz="1800" b="0" i="1" u="none" strike="noStrike" kern="1200" cap="none" spc="-25" normalizeH="0" baseline="0" noProof="0" dirty="0">
                          <a:ln>
                            <a:noFill/>
                          </a:ln>
                          <a:solidFill>
                            <a:srgbClr val="64B2C1">
                              <a:lumMod val="20000"/>
                              <a:lumOff val="80000"/>
                            </a:srgbClr>
                          </a:solidFill>
                          <a:effectLst/>
                          <a:uLnTx/>
                          <a:uFillTx/>
                          <a:latin typeface="Arial "/>
                          <a:ea typeface="+mn-ea"/>
                          <a:cs typeface="Arial"/>
                        </a:rPr>
                        <a:t> in Canada</a:t>
                      </a:r>
                      <a:endParaRPr lang="en-US" sz="1800" i="1" kern="1200" spc="-25" dirty="0">
                        <a:solidFill>
                          <a:schemeClr val="bg2">
                            <a:lumMod val="20000"/>
                            <a:lumOff val="80000"/>
                          </a:schemeClr>
                        </a:solidFill>
                        <a:latin typeface="+mn-lt"/>
                        <a:ea typeface="+mn-ea"/>
                        <a:cs typeface="Arial"/>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381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5001753"/>
                  </a:ext>
                </a:extLst>
              </a:tr>
            </a:tbl>
          </a:graphicData>
        </a:graphic>
      </p:graphicFrame>
      <p:sp>
        <p:nvSpPr>
          <p:cNvPr id="11" name="object 5" descr="Beige rectangle">
            <a:extLst>
              <a:ext uri="{FF2B5EF4-FFF2-40B4-BE49-F238E27FC236}">
                <a16:creationId xmlns:a16="http://schemas.microsoft.com/office/drawing/2014/main" id="{B07BA1F9-2C19-4C07-B29B-18B9FBCC4755}"/>
              </a:ext>
            </a:extLst>
          </p:cNvPr>
          <p:cNvSpPr/>
          <p:nvPr/>
        </p:nvSpPr>
        <p:spPr>
          <a:xfrm>
            <a:off x="915637" y="1309144"/>
            <a:ext cx="4608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cxnSp>
        <p:nvCxnSpPr>
          <p:cNvPr id="10" name="Straight Connector 9" descr="Line">
            <a:extLst>
              <a:ext uri="{FF2B5EF4-FFF2-40B4-BE49-F238E27FC236}">
                <a16:creationId xmlns:a16="http://schemas.microsoft.com/office/drawing/2014/main" id="{4C3F4FC5-0C01-4592-9483-D476EA2BDF93}"/>
              </a:ext>
            </a:extLst>
          </p:cNvPr>
          <p:cNvCxnSpPr/>
          <p:nvPr/>
        </p:nvCxnSpPr>
        <p:spPr>
          <a:xfrm>
            <a:off x="6096000" y="4124378"/>
            <a:ext cx="0" cy="3960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470199D-DDAE-4D88-9F00-88EB8E080218}"/>
              </a:ext>
            </a:extLst>
          </p:cNvPr>
          <p:cNvSpPr/>
          <p:nvPr/>
        </p:nvSpPr>
        <p:spPr>
          <a:xfrm>
            <a:off x="1399309" y="4520378"/>
            <a:ext cx="9704695" cy="1855744"/>
          </a:xfrm>
          <a:prstGeom prst="rect">
            <a:avLst/>
          </a:prstGeom>
          <a:solidFill>
            <a:schemeClr val="accent1"/>
          </a:solidFill>
        </p:spPr>
        <p:txBody>
          <a:bodyPr wrap="square" anchor="ctr" anchorCtr="0">
            <a:noAutofit/>
          </a:bodyPr>
          <a:lstStyle/>
          <a:p>
            <a:pPr algn="ctr">
              <a:lnSpc>
                <a:spcPct val="100000"/>
              </a:lnSpc>
            </a:pPr>
            <a:r>
              <a:rPr lang="en-US" sz="1600" dirty="0">
                <a:solidFill>
                  <a:schemeClr val="accent2"/>
                </a:solidFill>
                <a:latin typeface="+mj-lt"/>
              </a:rPr>
              <a:t>Sources:</a:t>
            </a:r>
          </a:p>
          <a:p>
            <a:pPr algn="ctr">
              <a:lnSpc>
                <a:spcPct val="100000"/>
              </a:lnSpc>
            </a:pPr>
            <a:r>
              <a:rPr lang="en-US" sz="1600" dirty="0">
                <a:solidFill>
                  <a:schemeClr val="accent2"/>
                </a:solidFill>
                <a:latin typeface="+mj-lt"/>
              </a:rPr>
              <a:t>[1] Allied Market Research. 2021. Beer Market by Type (Lager, Ale, Stout &amp; Porter, Malt, and Others), Packaging (Glass, Metal Can, and Others), Category (Popular-Priced, Premium and Super Premium), and Production (</a:t>
            </a:r>
            <a:r>
              <a:rPr lang="en-US" sz="1600" dirty="0" err="1">
                <a:solidFill>
                  <a:schemeClr val="accent2"/>
                </a:solidFill>
                <a:latin typeface="+mj-lt"/>
              </a:rPr>
              <a:t>Macrobrewery</a:t>
            </a:r>
            <a:r>
              <a:rPr lang="en-US" sz="1600" dirty="0">
                <a:solidFill>
                  <a:schemeClr val="accent2"/>
                </a:solidFill>
                <a:latin typeface="+mj-lt"/>
              </a:rPr>
              <a:t>, Microbrewery, and Craft Brewery): Global Opportunity Analysis and Industry Forecast, 2021–2030. </a:t>
            </a:r>
            <a:r>
              <a:rPr lang="en-US" sz="1600" dirty="0">
                <a:solidFill>
                  <a:schemeClr val="accent2"/>
                </a:solidFill>
                <a:latin typeface="+mj-lt"/>
                <a:hlinkClick r:id="rId4"/>
              </a:rPr>
              <a:t>https://www.alliedmarketresearch.com/beer-market</a:t>
            </a:r>
            <a:r>
              <a:rPr lang="en-US" sz="1600" dirty="0">
                <a:solidFill>
                  <a:schemeClr val="accent2"/>
                </a:solidFill>
                <a:latin typeface="+mj-lt"/>
              </a:rPr>
              <a:t> </a:t>
            </a:r>
          </a:p>
          <a:p>
            <a:pPr algn="ctr">
              <a:lnSpc>
                <a:spcPct val="100000"/>
              </a:lnSpc>
            </a:pPr>
            <a:r>
              <a:rPr lang="en-US" sz="1600" dirty="0">
                <a:solidFill>
                  <a:schemeClr val="accent2"/>
                </a:solidFill>
                <a:latin typeface="+mj-lt"/>
              </a:rPr>
              <a:t>[2] Beer Canada. 2021. “2021 Industry Trends”. </a:t>
            </a:r>
            <a:r>
              <a:rPr lang="en-US" sz="1600" dirty="0">
                <a:solidFill>
                  <a:schemeClr val="accent2"/>
                </a:solidFill>
                <a:latin typeface="+mj-lt"/>
                <a:hlinkClick r:id="rId5"/>
              </a:rPr>
              <a:t>https://industry.beercanada.com/statistics</a:t>
            </a:r>
            <a:r>
              <a:rPr lang="en-US" sz="1600" dirty="0">
                <a:solidFill>
                  <a:schemeClr val="accent2"/>
                </a:solidFill>
                <a:latin typeface="+mj-lt"/>
              </a:rPr>
              <a:t> </a:t>
            </a:r>
          </a:p>
        </p:txBody>
      </p:sp>
    </p:spTree>
    <p:extLst>
      <p:ext uri="{BB962C8B-B14F-4D97-AF65-F5344CB8AC3E}">
        <p14:creationId xmlns:p14="http://schemas.microsoft.com/office/powerpoint/2010/main" val="1477535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1200" y="0"/>
            <a:ext cx="12189600" cy="685665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12</a:t>
            </a:fld>
            <a:endParaRPr lang="en-US" dirty="0"/>
          </a:p>
        </p:txBody>
      </p:sp>
      <p:sp>
        <p:nvSpPr>
          <p:cNvPr id="10" name="TextBox 9">
            <a:extLst>
              <a:ext uri="{FF2B5EF4-FFF2-40B4-BE49-F238E27FC236}">
                <a16:creationId xmlns:a16="http://schemas.microsoft.com/office/drawing/2014/main" id="{464547F8-0C1F-4F06-9DFB-7360CC266242}"/>
              </a:ext>
            </a:extLst>
          </p:cNvPr>
          <p:cNvSpPr txBox="1"/>
          <p:nvPr/>
        </p:nvSpPr>
        <p:spPr>
          <a:xfrm>
            <a:off x="969818" y="1905000"/>
            <a:ext cx="7488382" cy="1107996"/>
          </a:xfrm>
          <a:prstGeom prst="rect">
            <a:avLst/>
          </a:prstGeom>
          <a:noFill/>
        </p:spPr>
        <p:txBody>
          <a:bodyPr wrap="square" rtlCol="0">
            <a:spAutoFit/>
          </a:bodyPr>
          <a:lstStyle/>
          <a:p>
            <a:r>
              <a:rPr lang="fr-CA" dirty="0">
                <a:solidFill>
                  <a:schemeClr val="bg1"/>
                </a:solidFill>
              </a:rPr>
              <a:t>Part 1 – Business </a:t>
            </a:r>
            <a:r>
              <a:rPr lang="fr-CA" dirty="0" err="1">
                <a:solidFill>
                  <a:schemeClr val="bg1"/>
                </a:solidFill>
              </a:rPr>
              <a:t>Context</a:t>
            </a:r>
            <a:endParaRPr lang="fr-CA" dirty="0">
              <a:solidFill>
                <a:schemeClr val="bg1"/>
              </a:solidFill>
            </a:endParaRPr>
          </a:p>
          <a:p>
            <a:pPr marL="285750" indent="-285750">
              <a:buFont typeface="Arial" panose="020B0604020202020204" pitchFamily="34" charset="0"/>
              <a:buChar char="•"/>
            </a:pPr>
            <a:r>
              <a:rPr lang="fr-CA" sz="1600" dirty="0">
                <a:solidFill>
                  <a:schemeClr val="bg1"/>
                </a:solidFill>
              </a:rPr>
              <a:t>The </a:t>
            </a:r>
            <a:r>
              <a:rPr lang="fr-CA" sz="1600" dirty="0" err="1">
                <a:solidFill>
                  <a:schemeClr val="bg1"/>
                </a:solidFill>
              </a:rPr>
              <a:t>Evolution</a:t>
            </a:r>
            <a:r>
              <a:rPr lang="fr-CA" sz="1600" dirty="0">
                <a:solidFill>
                  <a:schemeClr val="bg1"/>
                </a:solidFill>
              </a:rPr>
              <a:t> of the </a:t>
            </a:r>
            <a:r>
              <a:rPr lang="fr-CA" sz="1600" dirty="0" err="1">
                <a:solidFill>
                  <a:schemeClr val="bg1"/>
                </a:solidFill>
              </a:rPr>
              <a:t>Market</a:t>
            </a:r>
            <a:endParaRPr lang="fr-CA" sz="1600" dirty="0">
              <a:solidFill>
                <a:schemeClr val="bg1"/>
              </a:solidFill>
            </a:endParaRPr>
          </a:p>
          <a:p>
            <a:pPr marL="285750" indent="-285750">
              <a:buFont typeface="Arial" panose="020B0604020202020204" pitchFamily="34" charset="0"/>
              <a:buChar char="•"/>
            </a:pPr>
            <a:r>
              <a:rPr lang="fr-CA" sz="1600" dirty="0" err="1">
                <a:solidFill>
                  <a:schemeClr val="bg1"/>
                </a:solidFill>
              </a:rPr>
              <a:t>Some</a:t>
            </a:r>
            <a:r>
              <a:rPr lang="fr-CA" sz="1600" dirty="0">
                <a:solidFill>
                  <a:schemeClr val="bg1"/>
                </a:solidFill>
              </a:rPr>
              <a:t> </a:t>
            </a:r>
            <a:r>
              <a:rPr lang="fr-CA" sz="1600" dirty="0" err="1">
                <a:solidFill>
                  <a:schemeClr val="bg1"/>
                </a:solidFill>
              </a:rPr>
              <a:t>Recent</a:t>
            </a:r>
            <a:r>
              <a:rPr lang="fr-CA" sz="1600" dirty="0">
                <a:solidFill>
                  <a:schemeClr val="bg1"/>
                </a:solidFill>
              </a:rPr>
              <a:t> Figures</a:t>
            </a:r>
          </a:p>
          <a:p>
            <a:pPr marL="285750" indent="-285750">
              <a:buFont typeface="Arial" panose="020B0604020202020204" pitchFamily="34" charset="0"/>
              <a:buChar char="•"/>
            </a:pPr>
            <a:r>
              <a:rPr lang="fr-CA" sz="1600" dirty="0">
                <a:solidFill>
                  <a:schemeClr val="accent6"/>
                </a:solidFill>
              </a:rPr>
              <a:t>The </a:t>
            </a:r>
            <a:r>
              <a:rPr lang="fr-CA" sz="1600" dirty="0" err="1">
                <a:solidFill>
                  <a:schemeClr val="accent6"/>
                </a:solidFill>
              </a:rPr>
              <a:t>Research</a:t>
            </a:r>
            <a:r>
              <a:rPr lang="fr-CA" sz="1600" dirty="0">
                <a:solidFill>
                  <a:schemeClr val="accent6"/>
                </a:solidFill>
              </a:rPr>
              <a:t> Question:</a:t>
            </a:r>
          </a:p>
        </p:txBody>
      </p:sp>
      <p:sp>
        <p:nvSpPr>
          <p:cNvPr id="11" name="Title 1">
            <a:extLst>
              <a:ext uri="{FF2B5EF4-FFF2-40B4-BE49-F238E27FC236}">
                <a16:creationId xmlns:a16="http://schemas.microsoft.com/office/drawing/2014/main" id="{9B39DC92-D107-4D94-852E-03676DE5AEB9}"/>
              </a:ext>
            </a:extLst>
          </p:cNvPr>
          <p:cNvSpPr txBox="1">
            <a:spLocks/>
          </p:cNvSpPr>
          <p:nvPr/>
        </p:nvSpPr>
        <p:spPr>
          <a:xfrm>
            <a:off x="376625" y="426828"/>
            <a:ext cx="5525411" cy="882316"/>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125000"/>
              </a:lnSpc>
              <a:spcBef>
                <a:spcPct val="0"/>
              </a:spcBef>
              <a:buNone/>
              <a:defRPr sz="6000" b="1" kern="1200">
                <a:solidFill>
                  <a:schemeClr val="bg1"/>
                </a:solidFill>
                <a:latin typeface="+mj-lt"/>
                <a:ea typeface="+mj-ea"/>
                <a:cs typeface="+mj-cs"/>
              </a:defRPr>
            </a:lvl1pPr>
          </a:lstStyle>
          <a:p>
            <a:r>
              <a:rPr lang="en-US" dirty="0"/>
              <a:t>Part 1 – Business Context</a:t>
            </a:r>
          </a:p>
        </p:txBody>
      </p:sp>
      <p:sp>
        <p:nvSpPr>
          <p:cNvPr id="12" name="object 5" descr="Beige rectangle">
            <a:extLst>
              <a:ext uri="{FF2B5EF4-FFF2-40B4-BE49-F238E27FC236}">
                <a16:creationId xmlns:a16="http://schemas.microsoft.com/office/drawing/2014/main" id="{213DA2B4-A827-4678-B7CA-1D9E850A6EED}"/>
              </a:ext>
            </a:extLst>
          </p:cNvPr>
          <p:cNvSpPr/>
          <p:nvPr/>
        </p:nvSpPr>
        <p:spPr>
          <a:xfrm>
            <a:off x="699655" y="1309143"/>
            <a:ext cx="4966854" cy="8323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2" name="TextBox 1">
            <a:extLst>
              <a:ext uri="{FF2B5EF4-FFF2-40B4-BE49-F238E27FC236}">
                <a16:creationId xmlns:a16="http://schemas.microsoft.com/office/drawing/2014/main" id="{45AF5D78-9666-4686-AD61-3FE4897A2B7A}"/>
              </a:ext>
            </a:extLst>
          </p:cNvPr>
          <p:cNvSpPr txBox="1"/>
          <p:nvPr/>
        </p:nvSpPr>
        <p:spPr>
          <a:xfrm>
            <a:off x="2736273" y="3428325"/>
            <a:ext cx="7335981" cy="1815882"/>
          </a:xfrm>
          <a:prstGeom prst="rect">
            <a:avLst/>
          </a:prstGeom>
          <a:noFill/>
        </p:spPr>
        <p:txBody>
          <a:bodyPr wrap="square" rtlCol="0">
            <a:spAutoFit/>
          </a:bodyPr>
          <a:lstStyle/>
          <a:p>
            <a:pPr algn="ctr"/>
            <a:r>
              <a:rPr lang="fr-CA" sz="2800" dirty="0">
                <a:solidFill>
                  <a:schemeClr val="bg1"/>
                </a:solidFill>
              </a:rPr>
              <a:t>In light of the </a:t>
            </a:r>
            <a:r>
              <a:rPr lang="fr-CA" sz="2800" dirty="0" err="1">
                <a:solidFill>
                  <a:schemeClr val="bg1"/>
                </a:solidFill>
              </a:rPr>
              <a:t>continued</a:t>
            </a:r>
            <a:r>
              <a:rPr lang="fr-CA" sz="2800" dirty="0">
                <a:solidFill>
                  <a:schemeClr val="bg1"/>
                </a:solidFill>
              </a:rPr>
              <a:t> and </a:t>
            </a:r>
            <a:r>
              <a:rPr lang="fr-CA" sz="2800" dirty="0" err="1">
                <a:solidFill>
                  <a:schemeClr val="bg1"/>
                </a:solidFill>
              </a:rPr>
              <a:t>predicted</a:t>
            </a:r>
            <a:r>
              <a:rPr lang="fr-CA" sz="2800" dirty="0">
                <a:solidFill>
                  <a:schemeClr val="bg1"/>
                </a:solidFill>
              </a:rPr>
              <a:t> </a:t>
            </a:r>
            <a:r>
              <a:rPr lang="fr-CA" sz="2800" dirty="0" err="1">
                <a:solidFill>
                  <a:schemeClr val="bg1"/>
                </a:solidFill>
              </a:rPr>
              <a:t>growth</a:t>
            </a:r>
            <a:r>
              <a:rPr lang="fr-CA" sz="2800" dirty="0">
                <a:solidFill>
                  <a:schemeClr val="bg1"/>
                </a:solidFill>
              </a:rPr>
              <a:t> of the </a:t>
            </a:r>
            <a:r>
              <a:rPr lang="fr-CA" sz="2800" dirty="0" err="1">
                <a:solidFill>
                  <a:schemeClr val="bg1"/>
                </a:solidFill>
              </a:rPr>
              <a:t>market</a:t>
            </a:r>
            <a:r>
              <a:rPr lang="fr-CA" sz="2800" dirty="0">
                <a:solidFill>
                  <a:schemeClr val="bg1"/>
                </a:solidFill>
              </a:rPr>
              <a:t>, </a:t>
            </a:r>
            <a:r>
              <a:rPr lang="fr-CA" sz="2800" dirty="0" err="1">
                <a:solidFill>
                  <a:schemeClr val="bg1"/>
                </a:solidFill>
              </a:rPr>
              <a:t>what</a:t>
            </a:r>
            <a:r>
              <a:rPr lang="fr-CA" sz="2800" dirty="0">
                <a:solidFill>
                  <a:schemeClr val="bg1"/>
                </a:solidFill>
              </a:rPr>
              <a:t> </a:t>
            </a:r>
            <a:r>
              <a:rPr lang="fr-CA" sz="2800" b="1" dirty="0" err="1">
                <a:solidFill>
                  <a:schemeClr val="bg1"/>
                </a:solidFill>
              </a:rPr>
              <a:t>qualities</a:t>
            </a:r>
            <a:r>
              <a:rPr lang="fr-CA" sz="2800" dirty="0">
                <a:solidFill>
                  <a:schemeClr val="bg1"/>
                </a:solidFill>
              </a:rPr>
              <a:t> </a:t>
            </a:r>
            <a:r>
              <a:rPr lang="fr-CA" sz="2800" dirty="0" err="1">
                <a:solidFill>
                  <a:schemeClr val="bg1"/>
                </a:solidFill>
              </a:rPr>
              <a:t>should</a:t>
            </a:r>
            <a:r>
              <a:rPr lang="fr-CA" sz="2800" dirty="0">
                <a:solidFill>
                  <a:schemeClr val="bg1"/>
                </a:solidFill>
              </a:rPr>
              <a:t> </a:t>
            </a:r>
            <a:r>
              <a:rPr lang="fr-CA" sz="2800" dirty="0" err="1">
                <a:solidFill>
                  <a:schemeClr val="bg1"/>
                </a:solidFill>
              </a:rPr>
              <a:t>breweries</a:t>
            </a:r>
            <a:r>
              <a:rPr lang="fr-CA" sz="2800" dirty="0">
                <a:solidFill>
                  <a:schemeClr val="bg1"/>
                </a:solidFill>
              </a:rPr>
              <a:t> </a:t>
            </a:r>
            <a:r>
              <a:rPr lang="fr-CA" sz="2800" dirty="0" err="1">
                <a:solidFill>
                  <a:schemeClr val="bg1"/>
                </a:solidFill>
              </a:rPr>
              <a:t>prioritize</a:t>
            </a:r>
            <a:r>
              <a:rPr lang="fr-CA" sz="2800" dirty="0">
                <a:solidFill>
                  <a:schemeClr val="bg1"/>
                </a:solidFill>
              </a:rPr>
              <a:t> in </a:t>
            </a:r>
            <a:r>
              <a:rPr lang="fr-CA" sz="2800" dirty="0" err="1">
                <a:solidFill>
                  <a:schemeClr val="bg1"/>
                </a:solidFill>
              </a:rPr>
              <a:t>their</a:t>
            </a:r>
            <a:r>
              <a:rPr lang="fr-CA" sz="2800" dirty="0">
                <a:solidFill>
                  <a:schemeClr val="bg1"/>
                </a:solidFill>
              </a:rPr>
              <a:t> </a:t>
            </a:r>
            <a:r>
              <a:rPr lang="fr-CA" sz="2800" dirty="0" err="1">
                <a:solidFill>
                  <a:schemeClr val="bg1"/>
                </a:solidFill>
              </a:rPr>
              <a:t>products</a:t>
            </a:r>
            <a:r>
              <a:rPr lang="fr-CA" sz="2800" dirty="0">
                <a:solidFill>
                  <a:schemeClr val="bg1"/>
                </a:solidFill>
              </a:rPr>
              <a:t>?</a:t>
            </a:r>
          </a:p>
          <a:p>
            <a:pPr algn="ctr"/>
            <a:endParaRPr lang="en-CA" sz="2800" dirty="0"/>
          </a:p>
        </p:txBody>
      </p:sp>
    </p:spTree>
    <p:extLst>
      <p:ext uri="{BB962C8B-B14F-4D97-AF65-F5344CB8AC3E}">
        <p14:creationId xmlns:p14="http://schemas.microsoft.com/office/powerpoint/2010/main" val="488483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1200" y="0"/>
            <a:ext cx="12189600" cy="685665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13</a:t>
            </a:fld>
            <a:endParaRPr lang="en-US" dirty="0"/>
          </a:p>
        </p:txBody>
      </p:sp>
      <p:sp>
        <p:nvSpPr>
          <p:cNvPr id="10" name="TextBox 9">
            <a:extLst>
              <a:ext uri="{FF2B5EF4-FFF2-40B4-BE49-F238E27FC236}">
                <a16:creationId xmlns:a16="http://schemas.microsoft.com/office/drawing/2014/main" id="{464547F8-0C1F-4F06-9DFB-7360CC266242}"/>
              </a:ext>
            </a:extLst>
          </p:cNvPr>
          <p:cNvSpPr txBox="1"/>
          <p:nvPr/>
        </p:nvSpPr>
        <p:spPr>
          <a:xfrm>
            <a:off x="969818" y="1905000"/>
            <a:ext cx="7488382" cy="2400657"/>
          </a:xfrm>
          <a:prstGeom prst="rect">
            <a:avLst/>
          </a:prstGeom>
          <a:noFill/>
        </p:spPr>
        <p:txBody>
          <a:bodyPr wrap="square" rtlCol="0">
            <a:spAutoFit/>
          </a:bodyPr>
          <a:lstStyle/>
          <a:p>
            <a:r>
              <a:rPr lang="fr-CA" dirty="0">
                <a:solidFill>
                  <a:schemeClr val="accent6"/>
                </a:solidFill>
              </a:rPr>
              <a:t>Part 2 – Data &amp; </a:t>
            </a:r>
            <a:r>
              <a:rPr lang="fr-CA" dirty="0" err="1">
                <a:solidFill>
                  <a:schemeClr val="accent6"/>
                </a:solidFill>
              </a:rPr>
              <a:t>Models</a:t>
            </a:r>
            <a:endParaRPr lang="fr-CA" dirty="0">
              <a:solidFill>
                <a:schemeClr val="accent6"/>
              </a:solidFill>
            </a:endParaRPr>
          </a:p>
          <a:p>
            <a:pPr marL="285750" indent="-285750">
              <a:buFont typeface="Arial" panose="020B0604020202020204" pitchFamily="34" charset="0"/>
              <a:buChar char="•"/>
            </a:pPr>
            <a:r>
              <a:rPr lang="fr-CA" sz="1600" dirty="0">
                <a:solidFill>
                  <a:schemeClr val="accent6"/>
                </a:solidFill>
              </a:rPr>
              <a:t>An International </a:t>
            </a:r>
            <a:r>
              <a:rPr lang="fr-CA" sz="1600" dirty="0" err="1">
                <a:solidFill>
                  <a:schemeClr val="accent6"/>
                </a:solidFill>
              </a:rPr>
              <a:t>Dataset</a:t>
            </a:r>
            <a:r>
              <a:rPr lang="fr-CA" sz="1600" dirty="0">
                <a:solidFill>
                  <a:schemeClr val="accent6"/>
                </a:solidFill>
              </a:rPr>
              <a:t> </a:t>
            </a:r>
            <a:r>
              <a:rPr lang="fr-CA" sz="1600" dirty="0" err="1">
                <a:solidFill>
                  <a:schemeClr val="accent6"/>
                </a:solidFill>
              </a:rPr>
              <a:t>from</a:t>
            </a:r>
            <a:r>
              <a:rPr lang="fr-CA" sz="1600" dirty="0">
                <a:solidFill>
                  <a:schemeClr val="accent6"/>
                </a:solidFill>
              </a:rPr>
              <a:t> an online </a:t>
            </a:r>
            <a:r>
              <a:rPr lang="fr-CA" sz="1600" dirty="0" err="1">
                <a:solidFill>
                  <a:schemeClr val="accent6"/>
                </a:solidFill>
              </a:rPr>
              <a:t>community</a:t>
            </a:r>
            <a:endParaRPr lang="fr-CA" sz="1600" dirty="0">
              <a:solidFill>
                <a:schemeClr val="accent6"/>
              </a:solidFill>
            </a:endParaRPr>
          </a:p>
          <a:p>
            <a:pPr marL="285750" indent="-285750">
              <a:buFont typeface="Arial" panose="020B0604020202020204" pitchFamily="34" charset="0"/>
              <a:buChar char="•"/>
            </a:pPr>
            <a:r>
              <a:rPr lang="fr-CA" sz="1600" dirty="0" err="1">
                <a:solidFill>
                  <a:schemeClr val="bg1"/>
                </a:solidFill>
              </a:rPr>
              <a:t>Linear</a:t>
            </a:r>
            <a:r>
              <a:rPr lang="fr-CA" sz="1600" dirty="0">
                <a:solidFill>
                  <a:schemeClr val="bg1"/>
                </a:solidFill>
              </a:rPr>
              <a:t> </a:t>
            </a:r>
            <a:r>
              <a:rPr lang="fr-CA" sz="1600" dirty="0" err="1">
                <a:solidFill>
                  <a:schemeClr val="bg1"/>
                </a:solidFill>
              </a:rPr>
              <a:t>Regression</a:t>
            </a:r>
            <a:endParaRPr lang="fr-CA" sz="1600" dirty="0">
              <a:solidFill>
                <a:schemeClr val="bg1"/>
              </a:solidFill>
            </a:endParaRPr>
          </a:p>
          <a:p>
            <a:pPr marL="285750" indent="-285750">
              <a:buFont typeface="Arial" panose="020B0604020202020204" pitchFamily="34" charset="0"/>
              <a:buChar char="•"/>
            </a:pPr>
            <a:r>
              <a:rPr lang="fr-CA" sz="1600" dirty="0" err="1">
                <a:solidFill>
                  <a:schemeClr val="bg1"/>
                </a:solidFill>
              </a:rPr>
              <a:t>Random</a:t>
            </a:r>
            <a:r>
              <a:rPr lang="fr-CA" sz="1600" dirty="0">
                <a:solidFill>
                  <a:schemeClr val="bg1"/>
                </a:solidFill>
              </a:rPr>
              <a:t> Forest</a:t>
            </a:r>
          </a:p>
          <a:p>
            <a:endParaRPr lang="fr-CA" dirty="0">
              <a:solidFill>
                <a:schemeClr val="bg1"/>
              </a:solidFill>
            </a:endParaRPr>
          </a:p>
          <a:p>
            <a:r>
              <a:rPr lang="fr-CA" dirty="0">
                <a:solidFill>
                  <a:schemeClr val="bg1"/>
                </a:solidFill>
              </a:rPr>
              <a:t>Part 3 – </a:t>
            </a:r>
            <a:r>
              <a:rPr lang="fr-CA" dirty="0" err="1">
                <a:solidFill>
                  <a:schemeClr val="bg1"/>
                </a:solidFill>
              </a:rPr>
              <a:t>Deployment</a:t>
            </a:r>
            <a:r>
              <a:rPr lang="fr-CA" dirty="0">
                <a:solidFill>
                  <a:schemeClr val="bg1"/>
                </a:solidFill>
              </a:rPr>
              <a:t> &amp; Business Impacts</a:t>
            </a:r>
          </a:p>
          <a:p>
            <a:pPr marL="285750" indent="-285750">
              <a:buFont typeface="Arial" panose="020B0604020202020204" pitchFamily="34" charset="0"/>
              <a:buChar char="•"/>
            </a:pPr>
            <a:r>
              <a:rPr lang="fr-CA" sz="1600" dirty="0" err="1">
                <a:solidFill>
                  <a:schemeClr val="bg1"/>
                </a:solidFill>
              </a:rPr>
              <a:t>Improving</a:t>
            </a:r>
            <a:r>
              <a:rPr lang="fr-CA" sz="1600" dirty="0">
                <a:solidFill>
                  <a:schemeClr val="bg1"/>
                </a:solidFill>
              </a:rPr>
              <a:t> </a:t>
            </a:r>
            <a:r>
              <a:rPr lang="fr-CA" sz="1600" dirty="0" err="1">
                <a:solidFill>
                  <a:schemeClr val="bg1"/>
                </a:solidFill>
              </a:rPr>
              <a:t>Breweries</a:t>
            </a:r>
            <a:r>
              <a:rPr lang="fr-CA" sz="1600" dirty="0">
                <a:solidFill>
                  <a:schemeClr val="bg1"/>
                </a:solidFill>
              </a:rPr>
              <a:t> </a:t>
            </a:r>
            <a:r>
              <a:rPr lang="fr-CA" sz="1600" dirty="0" err="1">
                <a:solidFill>
                  <a:schemeClr val="bg1"/>
                </a:solidFill>
              </a:rPr>
              <a:t>Decision-Making</a:t>
            </a:r>
            <a:r>
              <a:rPr lang="fr-CA" sz="1600" dirty="0">
                <a:solidFill>
                  <a:schemeClr val="bg1"/>
                </a:solidFill>
              </a:rPr>
              <a:t> by </a:t>
            </a:r>
            <a:r>
              <a:rPr lang="fr-CA" sz="1600" dirty="0" err="1">
                <a:solidFill>
                  <a:schemeClr val="bg1"/>
                </a:solidFill>
              </a:rPr>
              <a:t>Prioritizing</a:t>
            </a:r>
            <a:r>
              <a:rPr lang="fr-CA" sz="1600" dirty="0">
                <a:solidFill>
                  <a:schemeClr val="bg1"/>
                </a:solidFill>
              </a:rPr>
              <a:t> the Right </a:t>
            </a:r>
            <a:r>
              <a:rPr lang="fr-CA" sz="1600" dirty="0" err="1">
                <a:solidFill>
                  <a:schemeClr val="bg1"/>
                </a:solidFill>
              </a:rPr>
              <a:t>Elements</a:t>
            </a:r>
            <a:endParaRPr lang="fr-CA" sz="1600" dirty="0">
              <a:solidFill>
                <a:schemeClr val="bg1"/>
              </a:solidFill>
            </a:endParaRPr>
          </a:p>
          <a:p>
            <a:pPr marL="285750" indent="-285750">
              <a:buFont typeface="Arial" panose="020B0604020202020204" pitchFamily="34" charset="0"/>
              <a:buChar char="•"/>
            </a:pPr>
            <a:r>
              <a:rPr lang="fr-CA" sz="1600" dirty="0" err="1">
                <a:solidFill>
                  <a:schemeClr val="bg1"/>
                </a:solidFill>
              </a:rPr>
              <a:t>Providing</a:t>
            </a:r>
            <a:r>
              <a:rPr lang="fr-CA" sz="1600" dirty="0">
                <a:solidFill>
                  <a:schemeClr val="bg1"/>
                </a:solidFill>
              </a:rPr>
              <a:t> Customer Services </a:t>
            </a:r>
            <a:r>
              <a:rPr lang="fr-CA" sz="1600" dirty="0" err="1">
                <a:solidFill>
                  <a:schemeClr val="bg1"/>
                </a:solidFill>
              </a:rPr>
              <a:t>Through</a:t>
            </a:r>
            <a:r>
              <a:rPr lang="fr-CA" sz="1600" dirty="0">
                <a:solidFill>
                  <a:schemeClr val="bg1"/>
                </a:solidFill>
              </a:rPr>
              <a:t> Recommander </a:t>
            </a:r>
            <a:r>
              <a:rPr lang="fr-CA" sz="1600" dirty="0" err="1">
                <a:solidFill>
                  <a:schemeClr val="bg1"/>
                </a:solidFill>
              </a:rPr>
              <a:t>Systems</a:t>
            </a:r>
            <a:endParaRPr lang="fr-CA" sz="1600" dirty="0">
              <a:solidFill>
                <a:schemeClr val="bg1"/>
              </a:solidFill>
            </a:endParaRPr>
          </a:p>
          <a:p>
            <a:pPr marL="285750" indent="-285750">
              <a:buFont typeface="Arial" panose="020B0604020202020204" pitchFamily="34" charset="0"/>
              <a:buChar char="•"/>
            </a:pPr>
            <a:r>
              <a:rPr lang="en-CA" sz="1600" dirty="0">
                <a:solidFill>
                  <a:schemeClr val="bg1"/>
                </a:solidFill>
              </a:rPr>
              <a:t>Refining Our Understanding Through Customer Segmentation</a:t>
            </a:r>
            <a:endParaRPr lang="en-CA" dirty="0">
              <a:solidFill>
                <a:schemeClr val="bg1"/>
              </a:solidFill>
            </a:endParaRPr>
          </a:p>
        </p:txBody>
      </p:sp>
      <p:sp>
        <p:nvSpPr>
          <p:cNvPr id="11" name="Title 1">
            <a:extLst>
              <a:ext uri="{FF2B5EF4-FFF2-40B4-BE49-F238E27FC236}">
                <a16:creationId xmlns:a16="http://schemas.microsoft.com/office/drawing/2014/main" id="{9B39DC92-D107-4D94-852E-03676DE5AEB9}"/>
              </a:ext>
            </a:extLst>
          </p:cNvPr>
          <p:cNvSpPr txBox="1">
            <a:spLocks/>
          </p:cNvSpPr>
          <p:nvPr/>
        </p:nvSpPr>
        <p:spPr>
          <a:xfrm>
            <a:off x="785335" y="417088"/>
            <a:ext cx="4717521" cy="882316"/>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125000"/>
              </a:lnSpc>
              <a:spcBef>
                <a:spcPct val="0"/>
              </a:spcBef>
              <a:buNone/>
              <a:defRPr sz="6000" b="1" kern="1200">
                <a:solidFill>
                  <a:schemeClr val="bg1"/>
                </a:solidFill>
                <a:latin typeface="+mj-lt"/>
                <a:ea typeface="+mj-ea"/>
                <a:cs typeface="+mj-cs"/>
              </a:defRPr>
            </a:lvl1pPr>
          </a:lstStyle>
          <a:p>
            <a:r>
              <a:rPr lang="en-US" dirty="0"/>
              <a:t>Part 2 – Data &amp; Models</a:t>
            </a:r>
          </a:p>
        </p:txBody>
      </p:sp>
      <p:sp>
        <p:nvSpPr>
          <p:cNvPr id="12" name="object 5" descr="Beige rectangle">
            <a:extLst>
              <a:ext uri="{FF2B5EF4-FFF2-40B4-BE49-F238E27FC236}">
                <a16:creationId xmlns:a16="http://schemas.microsoft.com/office/drawing/2014/main" id="{213DA2B4-A827-4678-B7CA-1D9E850A6EED}"/>
              </a:ext>
            </a:extLst>
          </p:cNvPr>
          <p:cNvSpPr/>
          <p:nvPr/>
        </p:nvSpPr>
        <p:spPr>
          <a:xfrm>
            <a:off x="915637" y="1299405"/>
            <a:ext cx="4446072" cy="5545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3867931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1200" y="0"/>
            <a:ext cx="12189600" cy="685665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14</a:t>
            </a:fld>
            <a:endParaRPr lang="en-US" dirty="0"/>
          </a:p>
        </p:txBody>
      </p:sp>
      <p:sp>
        <p:nvSpPr>
          <p:cNvPr id="10" name="TextBox 9">
            <a:extLst>
              <a:ext uri="{FF2B5EF4-FFF2-40B4-BE49-F238E27FC236}">
                <a16:creationId xmlns:a16="http://schemas.microsoft.com/office/drawing/2014/main" id="{464547F8-0C1F-4F06-9DFB-7360CC266242}"/>
              </a:ext>
            </a:extLst>
          </p:cNvPr>
          <p:cNvSpPr txBox="1"/>
          <p:nvPr/>
        </p:nvSpPr>
        <p:spPr>
          <a:xfrm>
            <a:off x="845127" y="1870363"/>
            <a:ext cx="7488382" cy="1107996"/>
          </a:xfrm>
          <a:prstGeom prst="rect">
            <a:avLst/>
          </a:prstGeom>
          <a:noFill/>
        </p:spPr>
        <p:txBody>
          <a:bodyPr wrap="square" rtlCol="0">
            <a:spAutoFit/>
          </a:bodyPr>
          <a:lstStyle/>
          <a:p>
            <a:r>
              <a:rPr lang="fr-CA" dirty="0">
                <a:solidFill>
                  <a:schemeClr val="bg1"/>
                </a:solidFill>
              </a:rPr>
              <a:t>Part 2 – Data &amp; </a:t>
            </a:r>
            <a:r>
              <a:rPr lang="fr-CA" dirty="0" err="1">
                <a:solidFill>
                  <a:schemeClr val="bg1"/>
                </a:solidFill>
              </a:rPr>
              <a:t>Models</a:t>
            </a:r>
            <a:endParaRPr lang="fr-CA" dirty="0">
              <a:solidFill>
                <a:schemeClr val="bg1"/>
              </a:solidFill>
            </a:endParaRPr>
          </a:p>
          <a:p>
            <a:pPr marL="285750" indent="-285750">
              <a:buFont typeface="Arial" panose="020B0604020202020204" pitchFamily="34" charset="0"/>
              <a:buChar char="•"/>
            </a:pPr>
            <a:r>
              <a:rPr lang="fr-CA" sz="1600" dirty="0">
                <a:solidFill>
                  <a:schemeClr val="accent6"/>
                </a:solidFill>
              </a:rPr>
              <a:t>An International </a:t>
            </a:r>
            <a:r>
              <a:rPr lang="fr-CA" sz="1600" dirty="0" err="1">
                <a:solidFill>
                  <a:schemeClr val="accent6"/>
                </a:solidFill>
              </a:rPr>
              <a:t>Dataset</a:t>
            </a:r>
            <a:r>
              <a:rPr lang="fr-CA" sz="1600" dirty="0">
                <a:solidFill>
                  <a:schemeClr val="accent6"/>
                </a:solidFill>
              </a:rPr>
              <a:t> </a:t>
            </a:r>
            <a:r>
              <a:rPr lang="fr-CA" sz="1600" dirty="0" err="1">
                <a:solidFill>
                  <a:schemeClr val="accent6"/>
                </a:solidFill>
              </a:rPr>
              <a:t>from</a:t>
            </a:r>
            <a:r>
              <a:rPr lang="fr-CA" sz="1600" dirty="0">
                <a:solidFill>
                  <a:schemeClr val="accent6"/>
                </a:solidFill>
              </a:rPr>
              <a:t> an online </a:t>
            </a:r>
            <a:r>
              <a:rPr lang="fr-CA" sz="1600" dirty="0" err="1">
                <a:solidFill>
                  <a:schemeClr val="accent6"/>
                </a:solidFill>
              </a:rPr>
              <a:t>community</a:t>
            </a:r>
            <a:endParaRPr lang="fr-CA" sz="1600" dirty="0">
              <a:solidFill>
                <a:schemeClr val="accent6"/>
              </a:solidFill>
            </a:endParaRPr>
          </a:p>
          <a:p>
            <a:pPr marL="285750" indent="-285750">
              <a:buFont typeface="Arial" panose="020B0604020202020204" pitchFamily="34" charset="0"/>
              <a:buChar char="•"/>
            </a:pPr>
            <a:r>
              <a:rPr lang="fr-CA" sz="1600" dirty="0" err="1">
                <a:solidFill>
                  <a:schemeClr val="bg1"/>
                </a:solidFill>
              </a:rPr>
              <a:t>Linear</a:t>
            </a:r>
            <a:r>
              <a:rPr lang="fr-CA" sz="1600" dirty="0">
                <a:solidFill>
                  <a:schemeClr val="bg1"/>
                </a:solidFill>
              </a:rPr>
              <a:t> </a:t>
            </a:r>
            <a:r>
              <a:rPr lang="fr-CA" sz="1600" dirty="0" err="1">
                <a:solidFill>
                  <a:schemeClr val="bg1"/>
                </a:solidFill>
              </a:rPr>
              <a:t>Regression</a:t>
            </a:r>
            <a:endParaRPr lang="fr-CA" sz="1600" dirty="0">
              <a:solidFill>
                <a:schemeClr val="bg1"/>
              </a:solidFill>
            </a:endParaRPr>
          </a:p>
          <a:p>
            <a:pPr marL="285750" indent="-285750">
              <a:buFont typeface="Arial" panose="020B0604020202020204" pitchFamily="34" charset="0"/>
              <a:buChar char="•"/>
            </a:pPr>
            <a:r>
              <a:rPr lang="fr-CA" sz="1600" dirty="0" err="1">
                <a:solidFill>
                  <a:schemeClr val="bg1"/>
                </a:solidFill>
              </a:rPr>
              <a:t>Random</a:t>
            </a:r>
            <a:r>
              <a:rPr lang="fr-CA" sz="1600" dirty="0">
                <a:solidFill>
                  <a:schemeClr val="bg1"/>
                </a:solidFill>
              </a:rPr>
              <a:t> Forest</a:t>
            </a:r>
          </a:p>
        </p:txBody>
      </p:sp>
      <p:sp>
        <p:nvSpPr>
          <p:cNvPr id="11" name="Title 1">
            <a:extLst>
              <a:ext uri="{FF2B5EF4-FFF2-40B4-BE49-F238E27FC236}">
                <a16:creationId xmlns:a16="http://schemas.microsoft.com/office/drawing/2014/main" id="{9B39DC92-D107-4D94-852E-03676DE5AEB9}"/>
              </a:ext>
            </a:extLst>
          </p:cNvPr>
          <p:cNvSpPr txBox="1">
            <a:spLocks/>
          </p:cNvSpPr>
          <p:nvPr/>
        </p:nvSpPr>
        <p:spPr>
          <a:xfrm>
            <a:off x="785335" y="417088"/>
            <a:ext cx="4717521" cy="882316"/>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125000"/>
              </a:lnSpc>
              <a:spcBef>
                <a:spcPct val="0"/>
              </a:spcBef>
              <a:buNone/>
              <a:defRPr sz="6000" b="1" kern="1200">
                <a:solidFill>
                  <a:schemeClr val="bg1"/>
                </a:solidFill>
                <a:latin typeface="+mj-lt"/>
                <a:ea typeface="+mj-ea"/>
                <a:cs typeface="+mj-cs"/>
              </a:defRPr>
            </a:lvl1pPr>
          </a:lstStyle>
          <a:p>
            <a:r>
              <a:rPr lang="en-US" dirty="0"/>
              <a:t>Part 2 – Data &amp; Models</a:t>
            </a:r>
          </a:p>
        </p:txBody>
      </p:sp>
      <p:sp>
        <p:nvSpPr>
          <p:cNvPr id="12" name="object 5" descr="Beige rectangle">
            <a:extLst>
              <a:ext uri="{FF2B5EF4-FFF2-40B4-BE49-F238E27FC236}">
                <a16:creationId xmlns:a16="http://schemas.microsoft.com/office/drawing/2014/main" id="{213DA2B4-A827-4678-B7CA-1D9E850A6EED}"/>
              </a:ext>
            </a:extLst>
          </p:cNvPr>
          <p:cNvSpPr/>
          <p:nvPr/>
        </p:nvSpPr>
        <p:spPr>
          <a:xfrm>
            <a:off x="915637" y="1299405"/>
            <a:ext cx="4446072" cy="5545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pic>
        <p:nvPicPr>
          <p:cNvPr id="3" name="Picture 2">
            <a:extLst>
              <a:ext uri="{FF2B5EF4-FFF2-40B4-BE49-F238E27FC236}">
                <a16:creationId xmlns:a16="http://schemas.microsoft.com/office/drawing/2014/main" id="{A964730B-19D8-4FA1-BECA-1CD556217FA4}"/>
              </a:ext>
            </a:extLst>
          </p:cNvPr>
          <p:cNvPicPr>
            <a:picLocks noChangeAspect="1"/>
          </p:cNvPicPr>
          <p:nvPr/>
        </p:nvPicPr>
        <p:blipFill>
          <a:blip r:embed="rId4"/>
          <a:stretch>
            <a:fillRect/>
          </a:stretch>
        </p:blipFill>
        <p:spPr>
          <a:xfrm>
            <a:off x="6127402" y="2030025"/>
            <a:ext cx="5434835" cy="632673"/>
          </a:xfrm>
          <a:prstGeom prst="rect">
            <a:avLst/>
          </a:prstGeom>
        </p:spPr>
      </p:pic>
      <p:pic>
        <p:nvPicPr>
          <p:cNvPr id="6" name="Picture 5">
            <a:extLst>
              <a:ext uri="{FF2B5EF4-FFF2-40B4-BE49-F238E27FC236}">
                <a16:creationId xmlns:a16="http://schemas.microsoft.com/office/drawing/2014/main" id="{CF31044E-EC56-4AA7-AFFE-DE671F332A2E}"/>
              </a:ext>
            </a:extLst>
          </p:cNvPr>
          <p:cNvPicPr>
            <a:picLocks noChangeAspect="1"/>
          </p:cNvPicPr>
          <p:nvPr/>
        </p:nvPicPr>
        <p:blipFill>
          <a:blip r:embed="rId5"/>
          <a:stretch>
            <a:fillRect/>
          </a:stretch>
        </p:blipFill>
        <p:spPr>
          <a:xfrm>
            <a:off x="6126202" y="2662698"/>
            <a:ext cx="5434835" cy="3399522"/>
          </a:xfrm>
          <a:prstGeom prst="rect">
            <a:avLst/>
          </a:prstGeom>
        </p:spPr>
      </p:pic>
      <p:pic>
        <p:nvPicPr>
          <p:cNvPr id="16" name="Picture 15">
            <a:extLst>
              <a:ext uri="{FF2B5EF4-FFF2-40B4-BE49-F238E27FC236}">
                <a16:creationId xmlns:a16="http://schemas.microsoft.com/office/drawing/2014/main" id="{ABE6BCDA-B8D0-456A-96DC-A51C121D68A6}"/>
              </a:ext>
            </a:extLst>
          </p:cNvPr>
          <p:cNvPicPr>
            <a:picLocks noChangeAspect="1"/>
          </p:cNvPicPr>
          <p:nvPr/>
        </p:nvPicPr>
        <p:blipFill>
          <a:blip r:embed="rId6"/>
          <a:stretch>
            <a:fillRect/>
          </a:stretch>
        </p:blipFill>
        <p:spPr>
          <a:xfrm>
            <a:off x="1240900" y="3035002"/>
            <a:ext cx="4255539" cy="3027218"/>
          </a:xfrm>
          <a:prstGeom prst="rect">
            <a:avLst/>
          </a:prstGeom>
        </p:spPr>
      </p:pic>
      <p:sp>
        <p:nvSpPr>
          <p:cNvPr id="17" name="TextBox 16">
            <a:extLst>
              <a:ext uri="{FF2B5EF4-FFF2-40B4-BE49-F238E27FC236}">
                <a16:creationId xmlns:a16="http://schemas.microsoft.com/office/drawing/2014/main" id="{A86378EC-4EAB-45EA-9F28-9EB450625B7A}"/>
              </a:ext>
            </a:extLst>
          </p:cNvPr>
          <p:cNvSpPr txBox="1"/>
          <p:nvPr/>
        </p:nvSpPr>
        <p:spPr>
          <a:xfrm>
            <a:off x="6126202" y="796636"/>
            <a:ext cx="5650162" cy="646331"/>
          </a:xfrm>
          <a:prstGeom prst="rect">
            <a:avLst/>
          </a:prstGeom>
          <a:noFill/>
        </p:spPr>
        <p:txBody>
          <a:bodyPr wrap="square" rtlCol="0">
            <a:spAutoFit/>
          </a:bodyPr>
          <a:lstStyle/>
          <a:p>
            <a:pPr algn="ctr"/>
            <a:r>
              <a:rPr lang="fr-CA" dirty="0">
                <a:solidFill>
                  <a:schemeClr val="bg1"/>
                </a:solidFill>
              </a:rPr>
              <a:t>Data Source: </a:t>
            </a:r>
            <a:r>
              <a:rPr lang="fr-CA" dirty="0">
                <a:solidFill>
                  <a:schemeClr val="bg1"/>
                </a:solidFill>
                <a:hlinkClick r:id="rId7">
                  <a:extLst>
                    <a:ext uri="{A12FA001-AC4F-418D-AE19-62706E023703}">
                      <ahyp:hlinkClr xmlns:ahyp="http://schemas.microsoft.com/office/drawing/2018/hyperlinkcolor" val="tx"/>
                    </a:ext>
                  </a:extLst>
                </a:hlinkClick>
              </a:rPr>
              <a:t>https://www.kaggle.com/rdoume/beerreviews</a:t>
            </a:r>
            <a:r>
              <a:rPr lang="fr-CA" dirty="0">
                <a:solidFill>
                  <a:schemeClr val="bg1"/>
                </a:solidFill>
              </a:rPr>
              <a:t> </a:t>
            </a:r>
            <a:endParaRPr lang="en-CA" dirty="0">
              <a:solidFill>
                <a:schemeClr val="bg1"/>
              </a:solidFill>
            </a:endParaRPr>
          </a:p>
        </p:txBody>
      </p:sp>
    </p:spTree>
    <p:extLst>
      <p:ext uri="{BB962C8B-B14F-4D97-AF65-F5344CB8AC3E}">
        <p14:creationId xmlns:p14="http://schemas.microsoft.com/office/powerpoint/2010/main" val="4112306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1200" y="0"/>
            <a:ext cx="12189600" cy="685665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15</a:t>
            </a:fld>
            <a:endParaRPr lang="en-US" dirty="0"/>
          </a:p>
        </p:txBody>
      </p:sp>
      <p:sp>
        <p:nvSpPr>
          <p:cNvPr id="10" name="TextBox 9">
            <a:extLst>
              <a:ext uri="{FF2B5EF4-FFF2-40B4-BE49-F238E27FC236}">
                <a16:creationId xmlns:a16="http://schemas.microsoft.com/office/drawing/2014/main" id="{464547F8-0C1F-4F06-9DFB-7360CC266242}"/>
              </a:ext>
            </a:extLst>
          </p:cNvPr>
          <p:cNvSpPr txBox="1"/>
          <p:nvPr/>
        </p:nvSpPr>
        <p:spPr>
          <a:xfrm>
            <a:off x="785335" y="1489363"/>
            <a:ext cx="7488382" cy="1107996"/>
          </a:xfrm>
          <a:prstGeom prst="rect">
            <a:avLst/>
          </a:prstGeom>
          <a:noFill/>
        </p:spPr>
        <p:txBody>
          <a:bodyPr wrap="square" rtlCol="0">
            <a:spAutoFit/>
          </a:bodyPr>
          <a:lstStyle/>
          <a:p>
            <a:r>
              <a:rPr lang="fr-CA" dirty="0">
                <a:solidFill>
                  <a:schemeClr val="bg1"/>
                </a:solidFill>
              </a:rPr>
              <a:t>Part 2 – Data &amp; </a:t>
            </a:r>
            <a:r>
              <a:rPr lang="fr-CA" dirty="0" err="1">
                <a:solidFill>
                  <a:schemeClr val="bg1"/>
                </a:solidFill>
              </a:rPr>
              <a:t>Models</a:t>
            </a:r>
            <a:endParaRPr lang="fr-CA" dirty="0">
              <a:solidFill>
                <a:schemeClr val="bg1"/>
              </a:solidFill>
            </a:endParaRPr>
          </a:p>
          <a:p>
            <a:pPr marL="285750" indent="-285750">
              <a:buFont typeface="Arial" panose="020B0604020202020204" pitchFamily="34" charset="0"/>
              <a:buChar char="•"/>
            </a:pPr>
            <a:r>
              <a:rPr lang="fr-CA" sz="1600" dirty="0">
                <a:solidFill>
                  <a:schemeClr val="accent6"/>
                </a:solidFill>
              </a:rPr>
              <a:t>An International </a:t>
            </a:r>
            <a:r>
              <a:rPr lang="fr-CA" sz="1600" dirty="0" err="1">
                <a:solidFill>
                  <a:schemeClr val="accent6"/>
                </a:solidFill>
              </a:rPr>
              <a:t>Dataset</a:t>
            </a:r>
            <a:r>
              <a:rPr lang="fr-CA" sz="1600" dirty="0">
                <a:solidFill>
                  <a:schemeClr val="accent6"/>
                </a:solidFill>
              </a:rPr>
              <a:t> </a:t>
            </a:r>
            <a:r>
              <a:rPr lang="fr-CA" sz="1600" dirty="0" err="1">
                <a:solidFill>
                  <a:schemeClr val="accent6"/>
                </a:solidFill>
              </a:rPr>
              <a:t>from</a:t>
            </a:r>
            <a:r>
              <a:rPr lang="fr-CA" sz="1600" dirty="0">
                <a:solidFill>
                  <a:schemeClr val="accent6"/>
                </a:solidFill>
              </a:rPr>
              <a:t> an online </a:t>
            </a:r>
            <a:r>
              <a:rPr lang="fr-CA" sz="1600" dirty="0" err="1">
                <a:solidFill>
                  <a:schemeClr val="accent6"/>
                </a:solidFill>
              </a:rPr>
              <a:t>community</a:t>
            </a:r>
            <a:endParaRPr lang="fr-CA" sz="1600" dirty="0">
              <a:solidFill>
                <a:schemeClr val="accent6"/>
              </a:solidFill>
            </a:endParaRPr>
          </a:p>
          <a:p>
            <a:pPr marL="285750" indent="-285750">
              <a:buFont typeface="Arial" panose="020B0604020202020204" pitchFamily="34" charset="0"/>
              <a:buChar char="•"/>
            </a:pPr>
            <a:r>
              <a:rPr lang="fr-CA" sz="1600" dirty="0" err="1">
                <a:solidFill>
                  <a:schemeClr val="bg1"/>
                </a:solidFill>
              </a:rPr>
              <a:t>Linear</a:t>
            </a:r>
            <a:r>
              <a:rPr lang="fr-CA" sz="1600" dirty="0">
                <a:solidFill>
                  <a:schemeClr val="bg1"/>
                </a:solidFill>
              </a:rPr>
              <a:t> </a:t>
            </a:r>
            <a:r>
              <a:rPr lang="fr-CA" sz="1600" dirty="0" err="1">
                <a:solidFill>
                  <a:schemeClr val="bg1"/>
                </a:solidFill>
              </a:rPr>
              <a:t>Regression</a:t>
            </a:r>
            <a:endParaRPr lang="fr-CA" sz="1600" dirty="0">
              <a:solidFill>
                <a:schemeClr val="bg1"/>
              </a:solidFill>
            </a:endParaRPr>
          </a:p>
          <a:p>
            <a:pPr marL="285750" indent="-285750">
              <a:buFont typeface="Arial" panose="020B0604020202020204" pitchFamily="34" charset="0"/>
              <a:buChar char="•"/>
            </a:pPr>
            <a:r>
              <a:rPr lang="fr-CA" sz="1600" dirty="0" err="1">
                <a:solidFill>
                  <a:schemeClr val="bg1"/>
                </a:solidFill>
              </a:rPr>
              <a:t>Random</a:t>
            </a:r>
            <a:r>
              <a:rPr lang="fr-CA" sz="1600" dirty="0">
                <a:solidFill>
                  <a:schemeClr val="bg1"/>
                </a:solidFill>
              </a:rPr>
              <a:t> Forest</a:t>
            </a:r>
          </a:p>
        </p:txBody>
      </p:sp>
      <p:sp>
        <p:nvSpPr>
          <p:cNvPr id="11" name="Title 1">
            <a:extLst>
              <a:ext uri="{FF2B5EF4-FFF2-40B4-BE49-F238E27FC236}">
                <a16:creationId xmlns:a16="http://schemas.microsoft.com/office/drawing/2014/main" id="{9B39DC92-D107-4D94-852E-03676DE5AEB9}"/>
              </a:ext>
            </a:extLst>
          </p:cNvPr>
          <p:cNvSpPr txBox="1">
            <a:spLocks/>
          </p:cNvSpPr>
          <p:nvPr/>
        </p:nvSpPr>
        <p:spPr>
          <a:xfrm>
            <a:off x="785335" y="417088"/>
            <a:ext cx="4717521" cy="882316"/>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125000"/>
              </a:lnSpc>
              <a:spcBef>
                <a:spcPct val="0"/>
              </a:spcBef>
              <a:buNone/>
              <a:defRPr sz="6000" b="1" kern="1200">
                <a:solidFill>
                  <a:schemeClr val="bg1"/>
                </a:solidFill>
                <a:latin typeface="+mj-lt"/>
                <a:ea typeface="+mj-ea"/>
                <a:cs typeface="+mj-cs"/>
              </a:defRPr>
            </a:lvl1pPr>
          </a:lstStyle>
          <a:p>
            <a:r>
              <a:rPr lang="en-US" dirty="0"/>
              <a:t>Part 2 – Data &amp; Models</a:t>
            </a:r>
          </a:p>
        </p:txBody>
      </p:sp>
      <p:sp>
        <p:nvSpPr>
          <p:cNvPr id="12" name="object 5" descr="Beige rectangle">
            <a:extLst>
              <a:ext uri="{FF2B5EF4-FFF2-40B4-BE49-F238E27FC236}">
                <a16:creationId xmlns:a16="http://schemas.microsoft.com/office/drawing/2014/main" id="{213DA2B4-A827-4678-B7CA-1D9E850A6EED}"/>
              </a:ext>
            </a:extLst>
          </p:cNvPr>
          <p:cNvSpPr/>
          <p:nvPr/>
        </p:nvSpPr>
        <p:spPr>
          <a:xfrm>
            <a:off x="915637" y="1299405"/>
            <a:ext cx="4446072" cy="5545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pic>
        <p:nvPicPr>
          <p:cNvPr id="14" name="Picture 13">
            <a:extLst>
              <a:ext uri="{FF2B5EF4-FFF2-40B4-BE49-F238E27FC236}">
                <a16:creationId xmlns:a16="http://schemas.microsoft.com/office/drawing/2014/main" id="{E303DEFA-B04E-4AE8-994B-DBC63C4BEDBF}"/>
              </a:ext>
            </a:extLst>
          </p:cNvPr>
          <p:cNvPicPr>
            <a:picLocks noChangeAspect="1"/>
          </p:cNvPicPr>
          <p:nvPr/>
        </p:nvPicPr>
        <p:blipFill>
          <a:blip r:embed="rId4"/>
          <a:stretch>
            <a:fillRect/>
          </a:stretch>
        </p:blipFill>
        <p:spPr>
          <a:xfrm>
            <a:off x="1178390" y="3194703"/>
            <a:ext cx="1619476" cy="981212"/>
          </a:xfrm>
          <a:prstGeom prst="rect">
            <a:avLst/>
          </a:prstGeom>
        </p:spPr>
      </p:pic>
      <p:pic>
        <p:nvPicPr>
          <p:cNvPr id="17" name="Picture 16">
            <a:extLst>
              <a:ext uri="{FF2B5EF4-FFF2-40B4-BE49-F238E27FC236}">
                <a16:creationId xmlns:a16="http://schemas.microsoft.com/office/drawing/2014/main" id="{80881E91-5F87-4A7A-9FF6-8E6D09788EAC}"/>
              </a:ext>
            </a:extLst>
          </p:cNvPr>
          <p:cNvPicPr>
            <a:picLocks noChangeAspect="1"/>
          </p:cNvPicPr>
          <p:nvPr/>
        </p:nvPicPr>
        <p:blipFill>
          <a:blip r:embed="rId5"/>
          <a:stretch>
            <a:fillRect/>
          </a:stretch>
        </p:blipFill>
        <p:spPr>
          <a:xfrm>
            <a:off x="3138672" y="3194703"/>
            <a:ext cx="8061767" cy="2893701"/>
          </a:xfrm>
          <a:prstGeom prst="rect">
            <a:avLst/>
          </a:prstGeom>
        </p:spPr>
      </p:pic>
      <p:sp>
        <p:nvSpPr>
          <p:cNvPr id="18" name="TextBox 17">
            <a:extLst>
              <a:ext uri="{FF2B5EF4-FFF2-40B4-BE49-F238E27FC236}">
                <a16:creationId xmlns:a16="http://schemas.microsoft.com/office/drawing/2014/main" id="{F6CD2363-E060-414E-B93A-39B2F1F26C11}"/>
              </a:ext>
            </a:extLst>
          </p:cNvPr>
          <p:cNvSpPr txBox="1"/>
          <p:nvPr/>
        </p:nvSpPr>
        <p:spPr>
          <a:xfrm>
            <a:off x="1178390" y="4405745"/>
            <a:ext cx="1619476" cy="923330"/>
          </a:xfrm>
          <a:prstGeom prst="rect">
            <a:avLst/>
          </a:prstGeom>
          <a:noFill/>
        </p:spPr>
        <p:txBody>
          <a:bodyPr wrap="square" rtlCol="0">
            <a:spAutoFit/>
          </a:bodyPr>
          <a:lstStyle/>
          <a:p>
            <a:pPr algn="r"/>
            <a:r>
              <a:rPr lang="fr-CA" dirty="0" err="1">
                <a:solidFill>
                  <a:schemeClr val="bg1"/>
                </a:solidFill>
              </a:rPr>
              <a:t>Each</a:t>
            </a:r>
            <a:r>
              <a:rPr lang="fr-CA" dirty="0">
                <a:solidFill>
                  <a:schemeClr val="bg1"/>
                </a:solidFill>
              </a:rPr>
              <a:t> </a:t>
            </a:r>
            <a:r>
              <a:rPr lang="fr-CA" dirty="0" err="1">
                <a:solidFill>
                  <a:schemeClr val="bg1"/>
                </a:solidFill>
              </a:rPr>
              <a:t>row</a:t>
            </a:r>
            <a:r>
              <a:rPr lang="fr-CA" dirty="0">
                <a:solidFill>
                  <a:schemeClr val="bg1"/>
                </a:solidFill>
              </a:rPr>
              <a:t> = one </a:t>
            </a:r>
            <a:r>
              <a:rPr lang="fr-CA" dirty="0" err="1">
                <a:solidFill>
                  <a:schemeClr val="bg1"/>
                </a:solidFill>
              </a:rPr>
              <a:t>beer</a:t>
            </a:r>
            <a:r>
              <a:rPr lang="fr-CA" dirty="0">
                <a:solidFill>
                  <a:schemeClr val="bg1"/>
                </a:solidFill>
              </a:rPr>
              <a:t> </a:t>
            </a:r>
            <a:r>
              <a:rPr lang="fr-CA" dirty="0" err="1">
                <a:solidFill>
                  <a:schemeClr val="bg1"/>
                </a:solidFill>
              </a:rPr>
              <a:t>review</a:t>
            </a:r>
            <a:endParaRPr lang="en-CA" dirty="0">
              <a:solidFill>
                <a:schemeClr val="bg1"/>
              </a:solidFill>
            </a:endParaRPr>
          </a:p>
        </p:txBody>
      </p:sp>
      <p:pic>
        <p:nvPicPr>
          <p:cNvPr id="21" name="Picture 20">
            <a:extLst>
              <a:ext uri="{FF2B5EF4-FFF2-40B4-BE49-F238E27FC236}">
                <a16:creationId xmlns:a16="http://schemas.microsoft.com/office/drawing/2014/main" id="{CE54C306-FCD3-40DA-A0A6-C8C9E5EE3C11}"/>
              </a:ext>
            </a:extLst>
          </p:cNvPr>
          <p:cNvPicPr>
            <a:picLocks noChangeAspect="1"/>
          </p:cNvPicPr>
          <p:nvPr/>
        </p:nvPicPr>
        <p:blipFill>
          <a:blip r:embed="rId6"/>
          <a:stretch>
            <a:fillRect/>
          </a:stretch>
        </p:blipFill>
        <p:spPr>
          <a:xfrm>
            <a:off x="6274946" y="446625"/>
            <a:ext cx="2483984" cy="2470068"/>
          </a:xfrm>
          <a:prstGeom prst="rect">
            <a:avLst/>
          </a:prstGeom>
        </p:spPr>
      </p:pic>
      <p:pic>
        <p:nvPicPr>
          <p:cNvPr id="23" name="Picture 22">
            <a:extLst>
              <a:ext uri="{FF2B5EF4-FFF2-40B4-BE49-F238E27FC236}">
                <a16:creationId xmlns:a16="http://schemas.microsoft.com/office/drawing/2014/main" id="{E49ACF89-4A64-4F5C-B21A-8BF53BB639AD}"/>
              </a:ext>
            </a:extLst>
          </p:cNvPr>
          <p:cNvPicPr>
            <a:picLocks noChangeAspect="1"/>
          </p:cNvPicPr>
          <p:nvPr/>
        </p:nvPicPr>
        <p:blipFill>
          <a:blip r:embed="rId7"/>
          <a:stretch>
            <a:fillRect/>
          </a:stretch>
        </p:blipFill>
        <p:spPr>
          <a:xfrm>
            <a:off x="9036422" y="1088953"/>
            <a:ext cx="2159643" cy="1827740"/>
          </a:xfrm>
          <a:prstGeom prst="rect">
            <a:avLst/>
          </a:prstGeom>
        </p:spPr>
      </p:pic>
    </p:spTree>
    <p:extLst>
      <p:ext uri="{BB962C8B-B14F-4D97-AF65-F5344CB8AC3E}">
        <p14:creationId xmlns:p14="http://schemas.microsoft.com/office/powerpoint/2010/main" val="4233058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1200" y="0"/>
            <a:ext cx="12189600" cy="685665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16</a:t>
            </a:fld>
            <a:endParaRPr lang="en-US" dirty="0"/>
          </a:p>
        </p:txBody>
      </p:sp>
      <p:sp>
        <p:nvSpPr>
          <p:cNvPr id="10" name="TextBox 9">
            <a:extLst>
              <a:ext uri="{FF2B5EF4-FFF2-40B4-BE49-F238E27FC236}">
                <a16:creationId xmlns:a16="http://schemas.microsoft.com/office/drawing/2014/main" id="{464547F8-0C1F-4F06-9DFB-7360CC266242}"/>
              </a:ext>
            </a:extLst>
          </p:cNvPr>
          <p:cNvSpPr txBox="1"/>
          <p:nvPr/>
        </p:nvSpPr>
        <p:spPr>
          <a:xfrm>
            <a:off x="969818" y="1905000"/>
            <a:ext cx="7488382" cy="1107996"/>
          </a:xfrm>
          <a:prstGeom prst="rect">
            <a:avLst/>
          </a:prstGeom>
          <a:noFill/>
        </p:spPr>
        <p:txBody>
          <a:bodyPr wrap="square" rtlCol="0">
            <a:spAutoFit/>
          </a:bodyPr>
          <a:lstStyle/>
          <a:p>
            <a:r>
              <a:rPr lang="fr-CA" dirty="0">
                <a:solidFill>
                  <a:schemeClr val="accent6"/>
                </a:solidFill>
              </a:rPr>
              <a:t>Part 2 – Data &amp; </a:t>
            </a:r>
            <a:r>
              <a:rPr lang="fr-CA" dirty="0" err="1">
                <a:solidFill>
                  <a:schemeClr val="accent6"/>
                </a:solidFill>
              </a:rPr>
              <a:t>Models</a:t>
            </a:r>
            <a:endParaRPr lang="fr-CA" dirty="0">
              <a:solidFill>
                <a:schemeClr val="accent6"/>
              </a:solidFill>
            </a:endParaRPr>
          </a:p>
          <a:p>
            <a:pPr marL="285750" indent="-285750">
              <a:buFont typeface="Arial" panose="020B0604020202020204" pitchFamily="34" charset="0"/>
              <a:buChar char="•"/>
            </a:pPr>
            <a:r>
              <a:rPr lang="fr-CA" sz="1600" dirty="0">
                <a:solidFill>
                  <a:schemeClr val="accent6"/>
                </a:solidFill>
              </a:rPr>
              <a:t>An International </a:t>
            </a:r>
            <a:r>
              <a:rPr lang="fr-CA" sz="1600" dirty="0" err="1">
                <a:solidFill>
                  <a:schemeClr val="accent6"/>
                </a:solidFill>
              </a:rPr>
              <a:t>Dataset</a:t>
            </a:r>
            <a:r>
              <a:rPr lang="fr-CA" sz="1600" dirty="0">
                <a:solidFill>
                  <a:schemeClr val="accent6"/>
                </a:solidFill>
              </a:rPr>
              <a:t> </a:t>
            </a:r>
            <a:r>
              <a:rPr lang="fr-CA" sz="1600" dirty="0" err="1">
                <a:solidFill>
                  <a:schemeClr val="accent6"/>
                </a:solidFill>
              </a:rPr>
              <a:t>from</a:t>
            </a:r>
            <a:r>
              <a:rPr lang="fr-CA" sz="1600" dirty="0">
                <a:solidFill>
                  <a:schemeClr val="accent6"/>
                </a:solidFill>
              </a:rPr>
              <a:t> an online </a:t>
            </a:r>
            <a:r>
              <a:rPr lang="fr-CA" sz="1600" dirty="0" err="1">
                <a:solidFill>
                  <a:schemeClr val="accent6"/>
                </a:solidFill>
              </a:rPr>
              <a:t>community</a:t>
            </a:r>
            <a:endParaRPr lang="fr-CA" sz="1600" dirty="0">
              <a:solidFill>
                <a:schemeClr val="accent6"/>
              </a:solidFill>
            </a:endParaRPr>
          </a:p>
          <a:p>
            <a:pPr marL="285750" indent="-285750">
              <a:buFont typeface="Arial" panose="020B0604020202020204" pitchFamily="34" charset="0"/>
              <a:buChar char="•"/>
            </a:pPr>
            <a:r>
              <a:rPr lang="fr-CA" sz="1600" dirty="0" err="1">
                <a:solidFill>
                  <a:schemeClr val="bg1"/>
                </a:solidFill>
              </a:rPr>
              <a:t>Linear</a:t>
            </a:r>
            <a:r>
              <a:rPr lang="fr-CA" sz="1600" dirty="0">
                <a:solidFill>
                  <a:schemeClr val="bg1"/>
                </a:solidFill>
              </a:rPr>
              <a:t> </a:t>
            </a:r>
            <a:r>
              <a:rPr lang="fr-CA" sz="1600" dirty="0" err="1">
                <a:solidFill>
                  <a:schemeClr val="bg1"/>
                </a:solidFill>
              </a:rPr>
              <a:t>Regression</a:t>
            </a:r>
            <a:endParaRPr lang="fr-CA" sz="1600" dirty="0">
              <a:solidFill>
                <a:schemeClr val="bg1"/>
              </a:solidFill>
            </a:endParaRPr>
          </a:p>
          <a:p>
            <a:pPr marL="285750" indent="-285750">
              <a:buFont typeface="Arial" panose="020B0604020202020204" pitchFamily="34" charset="0"/>
              <a:buChar char="•"/>
            </a:pPr>
            <a:r>
              <a:rPr lang="fr-CA" sz="1600" dirty="0" err="1">
                <a:solidFill>
                  <a:schemeClr val="bg1"/>
                </a:solidFill>
              </a:rPr>
              <a:t>Random</a:t>
            </a:r>
            <a:r>
              <a:rPr lang="fr-CA" sz="1600" dirty="0">
                <a:solidFill>
                  <a:schemeClr val="bg1"/>
                </a:solidFill>
              </a:rPr>
              <a:t> Forest</a:t>
            </a:r>
          </a:p>
        </p:txBody>
      </p:sp>
      <p:sp>
        <p:nvSpPr>
          <p:cNvPr id="11" name="Title 1">
            <a:extLst>
              <a:ext uri="{FF2B5EF4-FFF2-40B4-BE49-F238E27FC236}">
                <a16:creationId xmlns:a16="http://schemas.microsoft.com/office/drawing/2014/main" id="{9B39DC92-D107-4D94-852E-03676DE5AEB9}"/>
              </a:ext>
            </a:extLst>
          </p:cNvPr>
          <p:cNvSpPr txBox="1">
            <a:spLocks/>
          </p:cNvSpPr>
          <p:nvPr/>
        </p:nvSpPr>
        <p:spPr>
          <a:xfrm>
            <a:off x="785335" y="417088"/>
            <a:ext cx="4717521" cy="882316"/>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125000"/>
              </a:lnSpc>
              <a:spcBef>
                <a:spcPct val="0"/>
              </a:spcBef>
              <a:buNone/>
              <a:defRPr sz="6000" b="1" kern="1200">
                <a:solidFill>
                  <a:schemeClr val="bg1"/>
                </a:solidFill>
                <a:latin typeface="+mj-lt"/>
                <a:ea typeface="+mj-ea"/>
                <a:cs typeface="+mj-cs"/>
              </a:defRPr>
            </a:lvl1pPr>
          </a:lstStyle>
          <a:p>
            <a:r>
              <a:rPr lang="en-US" dirty="0"/>
              <a:t>Part 2 – Data &amp; Models</a:t>
            </a:r>
          </a:p>
        </p:txBody>
      </p:sp>
      <p:sp>
        <p:nvSpPr>
          <p:cNvPr id="12" name="object 5" descr="Beige rectangle">
            <a:extLst>
              <a:ext uri="{FF2B5EF4-FFF2-40B4-BE49-F238E27FC236}">
                <a16:creationId xmlns:a16="http://schemas.microsoft.com/office/drawing/2014/main" id="{213DA2B4-A827-4678-B7CA-1D9E850A6EED}"/>
              </a:ext>
            </a:extLst>
          </p:cNvPr>
          <p:cNvSpPr/>
          <p:nvPr/>
        </p:nvSpPr>
        <p:spPr>
          <a:xfrm>
            <a:off x="915637" y="1299405"/>
            <a:ext cx="4446072" cy="5545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pic>
        <p:nvPicPr>
          <p:cNvPr id="3" name="Picture 2">
            <a:extLst>
              <a:ext uri="{FF2B5EF4-FFF2-40B4-BE49-F238E27FC236}">
                <a16:creationId xmlns:a16="http://schemas.microsoft.com/office/drawing/2014/main" id="{8F53D6A4-8B22-4FFB-960D-BAAFD90BA6F3}"/>
              </a:ext>
            </a:extLst>
          </p:cNvPr>
          <p:cNvPicPr>
            <a:picLocks noChangeAspect="1"/>
          </p:cNvPicPr>
          <p:nvPr/>
        </p:nvPicPr>
        <p:blipFill>
          <a:blip r:embed="rId4"/>
          <a:stretch>
            <a:fillRect/>
          </a:stretch>
        </p:blipFill>
        <p:spPr>
          <a:xfrm>
            <a:off x="915637" y="4399899"/>
            <a:ext cx="2753109" cy="495369"/>
          </a:xfrm>
          <a:prstGeom prst="rect">
            <a:avLst/>
          </a:prstGeom>
        </p:spPr>
      </p:pic>
      <p:pic>
        <p:nvPicPr>
          <p:cNvPr id="6" name="Picture 5">
            <a:extLst>
              <a:ext uri="{FF2B5EF4-FFF2-40B4-BE49-F238E27FC236}">
                <a16:creationId xmlns:a16="http://schemas.microsoft.com/office/drawing/2014/main" id="{A0450BCA-DE09-489F-BD8A-5C2559A06801}"/>
              </a:ext>
            </a:extLst>
          </p:cNvPr>
          <p:cNvPicPr>
            <a:picLocks noChangeAspect="1"/>
          </p:cNvPicPr>
          <p:nvPr/>
        </p:nvPicPr>
        <p:blipFill>
          <a:blip r:embed="rId5"/>
          <a:stretch>
            <a:fillRect/>
          </a:stretch>
        </p:blipFill>
        <p:spPr>
          <a:xfrm>
            <a:off x="915637" y="3429000"/>
            <a:ext cx="8602114" cy="805029"/>
          </a:xfrm>
          <a:prstGeom prst="rect">
            <a:avLst/>
          </a:prstGeom>
        </p:spPr>
      </p:pic>
      <p:pic>
        <p:nvPicPr>
          <p:cNvPr id="14" name="Picture 13">
            <a:extLst>
              <a:ext uri="{FF2B5EF4-FFF2-40B4-BE49-F238E27FC236}">
                <a16:creationId xmlns:a16="http://schemas.microsoft.com/office/drawing/2014/main" id="{536454BF-1CB7-444B-8CB6-1BD5E18429E2}"/>
              </a:ext>
            </a:extLst>
          </p:cNvPr>
          <p:cNvPicPr>
            <a:picLocks noChangeAspect="1"/>
          </p:cNvPicPr>
          <p:nvPr/>
        </p:nvPicPr>
        <p:blipFill>
          <a:blip r:embed="rId6"/>
          <a:stretch>
            <a:fillRect/>
          </a:stretch>
        </p:blipFill>
        <p:spPr>
          <a:xfrm>
            <a:off x="3878164" y="4376082"/>
            <a:ext cx="5639587" cy="543001"/>
          </a:xfrm>
          <a:prstGeom prst="rect">
            <a:avLst/>
          </a:prstGeom>
        </p:spPr>
      </p:pic>
      <p:pic>
        <p:nvPicPr>
          <p:cNvPr id="16" name="Picture 15">
            <a:extLst>
              <a:ext uri="{FF2B5EF4-FFF2-40B4-BE49-F238E27FC236}">
                <a16:creationId xmlns:a16="http://schemas.microsoft.com/office/drawing/2014/main" id="{C185B029-9A1F-4B76-8070-54B1ECCC5DE1}"/>
              </a:ext>
            </a:extLst>
          </p:cNvPr>
          <p:cNvPicPr>
            <a:picLocks noChangeAspect="1"/>
          </p:cNvPicPr>
          <p:nvPr/>
        </p:nvPicPr>
        <p:blipFill>
          <a:blip r:embed="rId7"/>
          <a:stretch>
            <a:fillRect/>
          </a:stretch>
        </p:blipFill>
        <p:spPr>
          <a:xfrm>
            <a:off x="8700655" y="417088"/>
            <a:ext cx="2994782" cy="2808040"/>
          </a:xfrm>
          <a:prstGeom prst="rect">
            <a:avLst/>
          </a:prstGeom>
        </p:spPr>
      </p:pic>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7123AABE-4D13-4BA3-BB43-DC5EF2F8B0ED}"/>
                  </a:ext>
                </a:extLst>
              </p14:cNvPr>
              <p14:cNvContentPartPr/>
              <p14:nvPr/>
            </p14:nvContentPartPr>
            <p14:xfrm>
              <a:off x="12808156" y="4641076"/>
              <a:ext cx="360" cy="360"/>
            </p14:xfrm>
          </p:contentPart>
        </mc:Choice>
        <mc:Fallback xmlns="">
          <p:pic>
            <p:nvPicPr>
              <p:cNvPr id="21" name="Ink 20">
                <a:extLst>
                  <a:ext uri="{FF2B5EF4-FFF2-40B4-BE49-F238E27FC236}">
                    <a16:creationId xmlns:a16="http://schemas.microsoft.com/office/drawing/2014/main" id="{7123AABE-4D13-4BA3-BB43-DC5EF2F8B0ED}"/>
                  </a:ext>
                </a:extLst>
              </p:cNvPr>
              <p:cNvPicPr/>
              <p:nvPr/>
            </p:nvPicPr>
            <p:blipFill>
              <a:blip r:embed="rId9"/>
              <a:stretch>
                <a:fillRect/>
              </a:stretch>
            </p:blipFill>
            <p:spPr>
              <a:xfrm>
                <a:off x="12799156" y="46320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Ink 23">
                <a:extLst>
                  <a:ext uri="{FF2B5EF4-FFF2-40B4-BE49-F238E27FC236}">
                    <a16:creationId xmlns:a16="http://schemas.microsoft.com/office/drawing/2014/main" id="{B3C062E6-FC65-40DF-B7A1-E7B12E92009D}"/>
                  </a:ext>
                </a:extLst>
              </p14:cNvPr>
              <p14:cNvContentPartPr/>
              <p14:nvPr/>
            </p14:nvContentPartPr>
            <p14:xfrm>
              <a:off x="8790556" y="1447516"/>
              <a:ext cx="1137960" cy="42120"/>
            </p14:xfrm>
          </p:contentPart>
        </mc:Choice>
        <mc:Fallback xmlns="">
          <p:pic>
            <p:nvPicPr>
              <p:cNvPr id="24" name="Ink 23">
                <a:extLst>
                  <a:ext uri="{FF2B5EF4-FFF2-40B4-BE49-F238E27FC236}">
                    <a16:creationId xmlns:a16="http://schemas.microsoft.com/office/drawing/2014/main" id="{B3C062E6-FC65-40DF-B7A1-E7B12E92009D}"/>
                  </a:ext>
                </a:extLst>
              </p:cNvPr>
              <p:cNvPicPr/>
              <p:nvPr/>
            </p:nvPicPr>
            <p:blipFill>
              <a:blip r:embed="rId11"/>
              <a:stretch>
                <a:fillRect/>
              </a:stretch>
            </p:blipFill>
            <p:spPr>
              <a:xfrm>
                <a:off x="8736556" y="1339516"/>
                <a:ext cx="1245600" cy="257760"/>
              </a:xfrm>
              <a:prstGeom prst="rect">
                <a:avLst/>
              </a:prstGeom>
            </p:spPr>
          </p:pic>
        </mc:Fallback>
      </mc:AlternateContent>
      <p:sp>
        <p:nvSpPr>
          <p:cNvPr id="26" name="TextBox 25">
            <a:extLst>
              <a:ext uri="{FF2B5EF4-FFF2-40B4-BE49-F238E27FC236}">
                <a16:creationId xmlns:a16="http://schemas.microsoft.com/office/drawing/2014/main" id="{65A8A543-4866-402D-B8C9-74DF35D46A54}"/>
              </a:ext>
            </a:extLst>
          </p:cNvPr>
          <p:cNvSpPr txBox="1"/>
          <p:nvPr/>
        </p:nvSpPr>
        <p:spPr>
          <a:xfrm>
            <a:off x="6567055" y="1299404"/>
            <a:ext cx="2064327" cy="369332"/>
          </a:xfrm>
          <a:prstGeom prst="rect">
            <a:avLst/>
          </a:prstGeom>
          <a:noFill/>
        </p:spPr>
        <p:txBody>
          <a:bodyPr wrap="square" rtlCol="0">
            <a:spAutoFit/>
          </a:bodyPr>
          <a:lstStyle/>
          <a:p>
            <a:r>
              <a:rPr lang="fr-CA" dirty="0">
                <a:solidFill>
                  <a:schemeClr val="bg1"/>
                </a:solidFill>
              </a:rPr>
              <a:t>Target variable--&gt;</a:t>
            </a:r>
            <a:endParaRPr lang="en-CA" dirty="0">
              <a:solidFill>
                <a:schemeClr val="bg1"/>
              </a:solidFill>
            </a:endParaRPr>
          </a:p>
        </p:txBody>
      </p:sp>
      <p:sp>
        <p:nvSpPr>
          <p:cNvPr id="27" name="TextBox 26">
            <a:extLst>
              <a:ext uri="{FF2B5EF4-FFF2-40B4-BE49-F238E27FC236}">
                <a16:creationId xmlns:a16="http://schemas.microsoft.com/office/drawing/2014/main" id="{BDCC938D-1FB6-495F-9155-35A9B3A04F52}"/>
              </a:ext>
            </a:extLst>
          </p:cNvPr>
          <p:cNvSpPr txBox="1"/>
          <p:nvPr/>
        </p:nvSpPr>
        <p:spPr>
          <a:xfrm>
            <a:off x="5486400" y="630382"/>
            <a:ext cx="3089564" cy="646331"/>
          </a:xfrm>
          <a:prstGeom prst="rect">
            <a:avLst/>
          </a:prstGeom>
          <a:noFill/>
        </p:spPr>
        <p:txBody>
          <a:bodyPr wrap="square" rtlCol="0">
            <a:spAutoFit/>
          </a:bodyPr>
          <a:lstStyle/>
          <a:p>
            <a:pPr algn="r"/>
            <a:r>
              <a:rPr lang="fr-CA" dirty="0" err="1">
                <a:solidFill>
                  <a:schemeClr val="bg1"/>
                </a:solidFill>
              </a:rPr>
              <a:t>Result</a:t>
            </a:r>
            <a:r>
              <a:rPr lang="fr-CA" dirty="0">
                <a:solidFill>
                  <a:schemeClr val="bg1"/>
                </a:solidFill>
              </a:rPr>
              <a:t> </a:t>
            </a:r>
            <a:r>
              <a:rPr lang="fr-CA" dirty="0" err="1">
                <a:solidFill>
                  <a:schemeClr val="bg1"/>
                </a:solidFill>
              </a:rPr>
              <a:t>after</a:t>
            </a:r>
            <a:r>
              <a:rPr lang="fr-CA" dirty="0">
                <a:solidFill>
                  <a:schemeClr val="bg1"/>
                </a:solidFill>
              </a:rPr>
              <a:t> </a:t>
            </a:r>
            <a:r>
              <a:rPr lang="fr-CA" dirty="0" err="1">
                <a:solidFill>
                  <a:schemeClr val="bg1"/>
                </a:solidFill>
              </a:rPr>
              <a:t>dealing</a:t>
            </a:r>
            <a:r>
              <a:rPr lang="fr-CA" dirty="0">
                <a:solidFill>
                  <a:schemeClr val="bg1"/>
                </a:solidFill>
              </a:rPr>
              <a:t> </a:t>
            </a:r>
            <a:r>
              <a:rPr lang="fr-CA" dirty="0" err="1">
                <a:solidFill>
                  <a:schemeClr val="bg1"/>
                </a:solidFill>
              </a:rPr>
              <a:t>with</a:t>
            </a:r>
            <a:r>
              <a:rPr lang="fr-CA" dirty="0">
                <a:solidFill>
                  <a:schemeClr val="bg1"/>
                </a:solidFill>
              </a:rPr>
              <a:t> </a:t>
            </a:r>
            <a:r>
              <a:rPr lang="fr-CA" dirty="0" err="1">
                <a:solidFill>
                  <a:schemeClr val="bg1"/>
                </a:solidFill>
              </a:rPr>
              <a:t>missing</a:t>
            </a:r>
            <a:r>
              <a:rPr lang="fr-CA" dirty="0">
                <a:solidFill>
                  <a:schemeClr val="bg1"/>
                </a:solidFill>
              </a:rPr>
              <a:t> values</a:t>
            </a:r>
            <a:endParaRPr lang="en-CA" dirty="0">
              <a:solidFill>
                <a:schemeClr val="bg1"/>
              </a:solidFill>
            </a:endParaRPr>
          </a:p>
        </p:txBody>
      </p:sp>
    </p:spTree>
    <p:extLst>
      <p:ext uri="{BB962C8B-B14F-4D97-AF65-F5344CB8AC3E}">
        <p14:creationId xmlns:p14="http://schemas.microsoft.com/office/powerpoint/2010/main" val="2252848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1200" y="0"/>
            <a:ext cx="12189600" cy="685665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17</a:t>
            </a:fld>
            <a:endParaRPr lang="en-US" dirty="0"/>
          </a:p>
        </p:txBody>
      </p:sp>
      <p:sp>
        <p:nvSpPr>
          <p:cNvPr id="11" name="Title 1">
            <a:extLst>
              <a:ext uri="{FF2B5EF4-FFF2-40B4-BE49-F238E27FC236}">
                <a16:creationId xmlns:a16="http://schemas.microsoft.com/office/drawing/2014/main" id="{9B39DC92-D107-4D94-852E-03676DE5AEB9}"/>
              </a:ext>
            </a:extLst>
          </p:cNvPr>
          <p:cNvSpPr txBox="1">
            <a:spLocks/>
          </p:cNvSpPr>
          <p:nvPr/>
        </p:nvSpPr>
        <p:spPr>
          <a:xfrm>
            <a:off x="785335" y="417088"/>
            <a:ext cx="4717521" cy="882316"/>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125000"/>
              </a:lnSpc>
              <a:spcBef>
                <a:spcPct val="0"/>
              </a:spcBef>
              <a:buNone/>
              <a:defRPr sz="6000" b="1" kern="1200">
                <a:solidFill>
                  <a:schemeClr val="bg1"/>
                </a:solidFill>
                <a:latin typeface="+mj-lt"/>
                <a:ea typeface="+mj-ea"/>
                <a:cs typeface="+mj-cs"/>
              </a:defRPr>
            </a:lvl1pPr>
          </a:lstStyle>
          <a:p>
            <a:r>
              <a:rPr lang="en-US" dirty="0"/>
              <a:t>Part 2 – Data &amp; Models</a:t>
            </a:r>
          </a:p>
        </p:txBody>
      </p:sp>
      <p:sp>
        <p:nvSpPr>
          <p:cNvPr id="12" name="object 5" descr="Beige rectangle">
            <a:extLst>
              <a:ext uri="{FF2B5EF4-FFF2-40B4-BE49-F238E27FC236}">
                <a16:creationId xmlns:a16="http://schemas.microsoft.com/office/drawing/2014/main" id="{213DA2B4-A827-4678-B7CA-1D9E850A6EED}"/>
              </a:ext>
            </a:extLst>
          </p:cNvPr>
          <p:cNvSpPr/>
          <p:nvPr/>
        </p:nvSpPr>
        <p:spPr>
          <a:xfrm>
            <a:off x="915637" y="1299405"/>
            <a:ext cx="4446072" cy="5545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7123AABE-4D13-4BA3-BB43-DC5EF2F8B0ED}"/>
                  </a:ext>
                </a:extLst>
              </p14:cNvPr>
              <p14:cNvContentPartPr/>
              <p14:nvPr/>
            </p14:nvContentPartPr>
            <p14:xfrm>
              <a:off x="12808156" y="4641076"/>
              <a:ext cx="360" cy="360"/>
            </p14:xfrm>
          </p:contentPart>
        </mc:Choice>
        <mc:Fallback xmlns="">
          <p:pic>
            <p:nvPicPr>
              <p:cNvPr id="21" name="Ink 20">
                <a:extLst>
                  <a:ext uri="{FF2B5EF4-FFF2-40B4-BE49-F238E27FC236}">
                    <a16:creationId xmlns:a16="http://schemas.microsoft.com/office/drawing/2014/main" id="{7123AABE-4D13-4BA3-BB43-DC5EF2F8B0ED}"/>
                  </a:ext>
                </a:extLst>
              </p:cNvPr>
              <p:cNvPicPr/>
              <p:nvPr/>
            </p:nvPicPr>
            <p:blipFill>
              <a:blip r:embed="rId5"/>
              <a:stretch>
                <a:fillRect/>
              </a:stretch>
            </p:blipFill>
            <p:spPr>
              <a:xfrm>
                <a:off x="12799156" y="4632076"/>
                <a:ext cx="18000" cy="18000"/>
              </a:xfrm>
              <a:prstGeom prst="rect">
                <a:avLst/>
              </a:prstGeom>
            </p:spPr>
          </p:pic>
        </mc:Fallback>
      </mc:AlternateContent>
      <p:pic>
        <p:nvPicPr>
          <p:cNvPr id="13" name="Picture 12">
            <a:extLst>
              <a:ext uri="{FF2B5EF4-FFF2-40B4-BE49-F238E27FC236}">
                <a16:creationId xmlns:a16="http://schemas.microsoft.com/office/drawing/2014/main" id="{1A9CE25D-0E28-44FA-B573-5DBC7877FF30}"/>
              </a:ext>
            </a:extLst>
          </p:cNvPr>
          <p:cNvPicPr>
            <a:picLocks noChangeAspect="1"/>
          </p:cNvPicPr>
          <p:nvPr/>
        </p:nvPicPr>
        <p:blipFill>
          <a:blip r:embed="rId6"/>
          <a:stretch>
            <a:fillRect/>
          </a:stretch>
        </p:blipFill>
        <p:spPr>
          <a:xfrm>
            <a:off x="1393618" y="1354863"/>
            <a:ext cx="9064077" cy="1390686"/>
          </a:xfrm>
          <a:prstGeom prst="rect">
            <a:avLst/>
          </a:prstGeom>
        </p:spPr>
      </p:pic>
      <p:pic>
        <p:nvPicPr>
          <p:cNvPr id="17" name="Picture 16">
            <a:extLst>
              <a:ext uri="{FF2B5EF4-FFF2-40B4-BE49-F238E27FC236}">
                <a16:creationId xmlns:a16="http://schemas.microsoft.com/office/drawing/2014/main" id="{9A5500D3-B906-4372-9F6C-F7CFAAF8937C}"/>
              </a:ext>
            </a:extLst>
          </p:cNvPr>
          <p:cNvPicPr>
            <a:picLocks noChangeAspect="1"/>
          </p:cNvPicPr>
          <p:nvPr/>
        </p:nvPicPr>
        <p:blipFill>
          <a:blip r:embed="rId7"/>
          <a:stretch>
            <a:fillRect/>
          </a:stretch>
        </p:blipFill>
        <p:spPr>
          <a:xfrm>
            <a:off x="1756056" y="2869112"/>
            <a:ext cx="8339200" cy="3863975"/>
          </a:xfrm>
          <a:prstGeom prst="rect">
            <a:avLst/>
          </a:prstGeom>
        </p:spPr>
      </p:pic>
    </p:spTree>
    <p:extLst>
      <p:ext uri="{BB962C8B-B14F-4D97-AF65-F5344CB8AC3E}">
        <p14:creationId xmlns:p14="http://schemas.microsoft.com/office/powerpoint/2010/main" val="2631353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1200" y="0"/>
            <a:ext cx="12189600" cy="685665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18</a:t>
            </a:fld>
            <a:endParaRPr lang="en-US" dirty="0"/>
          </a:p>
        </p:txBody>
      </p:sp>
      <p:sp>
        <p:nvSpPr>
          <p:cNvPr id="11" name="Title 1">
            <a:extLst>
              <a:ext uri="{FF2B5EF4-FFF2-40B4-BE49-F238E27FC236}">
                <a16:creationId xmlns:a16="http://schemas.microsoft.com/office/drawing/2014/main" id="{9B39DC92-D107-4D94-852E-03676DE5AEB9}"/>
              </a:ext>
            </a:extLst>
          </p:cNvPr>
          <p:cNvSpPr txBox="1">
            <a:spLocks/>
          </p:cNvSpPr>
          <p:nvPr/>
        </p:nvSpPr>
        <p:spPr>
          <a:xfrm>
            <a:off x="785335" y="417088"/>
            <a:ext cx="4717521" cy="882316"/>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125000"/>
              </a:lnSpc>
              <a:spcBef>
                <a:spcPct val="0"/>
              </a:spcBef>
              <a:buNone/>
              <a:defRPr sz="6000" b="1" kern="1200">
                <a:solidFill>
                  <a:schemeClr val="bg1"/>
                </a:solidFill>
                <a:latin typeface="+mj-lt"/>
                <a:ea typeface="+mj-ea"/>
                <a:cs typeface="+mj-cs"/>
              </a:defRPr>
            </a:lvl1pPr>
          </a:lstStyle>
          <a:p>
            <a:r>
              <a:rPr lang="en-US" dirty="0"/>
              <a:t>Part 2 – Data &amp; Models</a:t>
            </a:r>
          </a:p>
        </p:txBody>
      </p:sp>
      <p:sp>
        <p:nvSpPr>
          <p:cNvPr id="12" name="object 5" descr="Beige rectangle">
            <a:extLst>
              <a:ext uri="{FF2B5EF4-FFF2-40B4-BE49-F238E27FC236}">
                <a16:creationId xmlns:a16="http://schemas.microsoft.com/office/drawing/2014/main" id="{213DA2B4-A827-4678-B7CA-1D9E850A6EED}"/>
              </a:ext>
            </a:extLst>
          </p:cNvPr>
          <p:cNvSpPr/>
          <p:nvPr/>
        </p:nvSpPr>
        <p:spPr>
          <a:xfrm>
            <a:off x="915637" y="1299405"/>
            <a:ext cx="4446072" cy="5545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7123AABE-4D13-4BA3-BB43-DC5EF2F8B0ED}"/>
                  </a:ext>
                </a:extLst>
              </p14:cNvPr>
              <p14:cNvContentPartPr/>
              <p14:nvPr/>
            </p14:nvContentPartPr>
            <p14:xfrm>
              <a:off x="12808156" y="4641076"/>
              <a:ext cx="360" cy="360"/>
            </p14:xfrm>
          </p:contentPart>
        </mc:Choice>
        <mc:Fallback xmlns="">
          <p:pic>
            <p:nvPicPr>
              <p:cNvPr id="21" name="Ink 20">
                <a:extLst>
                  <a:ext uri="{FF2B5EF4-FFF2-40B4-BE49-F238E27FC236}">
                    <a16:creationId xmlns:a16="http://schemas.microsoft.com/office/drawing/2014/main" id="{7123AABE-4D13-4BA3-BB43-DC5EF2F8B0ED}"/>
                  </a:ext>
                </a:extLst>
              </p:cNvPr>
              <p:cNvPicPr/>
              <p:nvPr/>
            </p:nvPicPr>
            <p:blipFill>
              <a:blip r:embed="rId5"/>
              <a:stretch>
                <a:fillRect/>
              </a:stretch>
            </p:blipFill>
            <p:spPr>
              <a:xfrm>
                <a:off x="12799156" y="4632076"/>
                <a:ext cx="18000" cy="18000"/>
              </a:xfrm>
              <a:prstGeom prst="rect">
                <a:avLst/>
              </a:prstGeom>
            </p:spPr>
          </p:pic>
        </mc:Fallback>
      </mc:AlternateContent>
      <p:pic>
        <p:nvPicPr>
          <p:cNvPr id="13" name="Picture 12">
            <a:extLst>
              <a:ext uri="{FF2B5EF4-FFF2-40B4-BE49-F238E27FC236}">
                <a16:creationId xmlns:a16="http://schemas.microsoft.com/office/drawing/2014/main" id="{1A9CE25D-0E28-44FA-B573-5DBC7877FF30}"/>
              </a:ext>
            </a:extLst>
          </p:cNvPr>
          <p:cNvPicPr>
            <a:picLocks noChangeAspect="1"/>
          </p:cNvPicPr>
          <p:nvPr/>
        </p:nvPicPr>
        <p:blipFill>
          <a:blip r:embed="rId6"/>
          <a:stretch>
            <a:fillRect/>
          </a:stretch>
        </p:blipFill>
        <p:spPr>
          <a:xfrm>
            <a:off x="1393618" y="1354863"/>
            <a:ext cx="9064077" cy="1390686"/>
          </a:xfrm>
          <a:prstGeom prst="rect">
            <a:avLst/>
          </a:prstGeom>
        </p:spPr>
      </p:pic>
      <p:pic>
        <p:nvPicPr>
          <p:cNvPr id="14" name="Picture 13" descr="Chart, histogram&#10;&#10;Description automatically generated">
            <a:extLst>
              <a:ext uri="{FF2B5EF4-FFF2-40B4-BE49-F238E27FC236}">
                <a16:creationId xmlns:a16="http://schemas.microsoft.com/office/drawing/2014/main" id="{76669F1B-1030-427F-8372-8167B1CA56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03832" y="2801007"/>
            <a:ext cx="8064514" cy="3929288"/>
          </a:xfrm>
          <a:prstGeom prst="rect">
            <a:avLst/>
          </a:prstGeom>
        </p:spPr>
      </p:pic>
    </p:spTree>
    <p:extLst>
      <p:ext uri="{BB962C8B-B14F-4D97-AF65-F5344CB8AC3E}">
        <p14:creationId xmlns:p14="http://schemas.microsoft.com/office/powerpoint/2010/main" val="2791576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1200" y="0"/>
            <a:ext cx="12189600" cy="685665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19</a:t>
            </a:fld>
            <a:endParaRPr lang="en-US" dirty="0"/>
          </a:p>
        </p:txBody>
      </p:sp>
      <p:sp>
        <p:nvSpPr>
          <p:cNvPr id="11" name="Title 1">
            <a:extLst>
              <a:ext uri="{FF2B5EF4-FFF2-40B4-BE49-F238E27FC236}">
                <a16:creationId xmlns:a16="http://schemas.microsoft.com/office/drawing/2014/main" id="{9B39DC92-D107-4D94-852E-03676DE5AEB9}"/>
              </a:ext>
            </a:extLst>
          </p:cNvPr>
          <p:cNvSpPr txBox="1">
            <a:spLocks/>
          </p:cNvSpPr>
          <p:nvPr/>
        </p:nvSpPr>
        <p:spPr>
          <a:xfrm>
            <a:off x="785335" y="417088"/>
            <a:ext cx="4717521" cy="882316"/>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125000"/>
              </a:lnSpc>
              <a:spcBef>
                <a:spcPct val="0"/>
              </a:spcBef>
              <a:buNone/>
              <a:defRPr sz="6000" b="1" kern="1200">
                <a:solidFill>
                  <a:schemeClr val="bg1"/>
                </a:solidFill>
                <a:latin typeface="+mj-lt"/>
                <a:ea typeface="+mj-ea"/>
                <a:cs typeface="+mj-cs"/>
              </a:defRPr>
            </a:lvl1pPr>
          </a:lstStyle>
          <a:p>
            <a:r>
              <a:rPr lang="en-US" dirty="0"/>
              <a:t>Part 2 – Data &amp; Models</a:t>
            </a:r>
          </a:p>
        </p:txBody>
      </p:sp>
      <p:sp>
        <p:nvSpPr>
          <p:cNvPr id="12" name="object 5" descr="Beige rectangle">
            <a:extLst>
              <a:ext uri="{FF2B5EF4-FFF2-40B4-BE49-F238E27FC236}">
                <a16:creationId xmlns:a16="http://schemas.microsoft.com/office/drawing/2014/main" id="{213DA2B4-A827-4678-B7CA-1D9E850A6EED}"/>
              </a:ext>
            </a:extLst>
          </p:cNvPr>
          <p:cNvSpPr/>
          <p:nvPr/>
        </p:nvSpPr>
        <p:spPr>
          <a:xfrm>
            <a:off x="915637" y="1299405"/>
            <a:ext cx="4446072" cy="5545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7123AABE-4D13-4BA3-BB43-DC5EF2F8B0ED}"/>
                  </a:ext>
                </a:extLst>
              </p14:cNvPr>
              <p14:cNvContentPartPr/>
              <p14:nvPr/>
            </p14:nvContentPartPr>
            <p14:xfrm>
              <a:off x="12808156" y="4641076"/>
              <a:ext cx="360" cy="360"/>
            </p14:xfrm>
          </p:contentPart>
        </mc:Choice>
        <mc:Fallback xmlns="">
          <p:pic>
            <p:nvPicPr>
              <p:cNvPr id="21" name="Ink 20">
                <a:extLst>
                  <a:ext uri="{FF2B5EF4-FFF2-40B4-BE49-F238E27FC236}">
                    <a16:creationId xmlns:a16="http://schemas.microsoft.com/office/drawing/2014/main" id="{7123AABE-4D13-4BA3-BB43-DC5EF2F8B0ED}"/>
                  </a:ext>
                </a:extLst>
              </p:cNvPr>
              <p:cNvPicPr/>
              <p:nvPr/>
            </p:nvPicPr>
            <p:blipFill>
              <a:blip r:embed="rId5"/>
              <a:stretch>
                <a:fillRect/>
              </a:stretch>
            </p:blipFill>
            <p:spPr>
              <a:xfrm>
                <a:off x="12799156" y="4632076"/>
                <a:ext cx="18000" cy="18000"/>
              </a:xfrm>
              <a:prstGeom prst="rect">
                <a:avLst/>
              </a:prstGeom>
            </p:spPr>
          </p:pic>
        </mc:Fallback>
      </mc:AlternateContent>
      <p:pic>
        <p:nvPicPr>
          <p:cNvPr id="3" name="Picture 2">
            <a:extLst>
              <a:ext uri="{FF2B5EF4-FFF2-40B4-BE49-F238E27FC236}">
                <a16:creationId xmlns:a16="http://schemas.microsoft.com/office/drawing/2014/main" id="{FA952D41-07A5-407D-901C-5F29DCE015BF}"/>
              </a:ext>
            </a:extLst>
          </p:cNvPr>
          <p:cNvPicPr>
            <a:picLocks noChangeAspect="1"/>
          </p:cNvPicPr>
          <p:nvPr/>
        </p:nvPicPr>
        <p:blipFill>
          <a:blip r:embed="rId6"/>
          <a:stretch>
            <a:fillRect/>
          </a:stretch>
        </p:blipFill>
        <p:spPr>
          <a:xfrm>
            <a:off x="915637" y="2221232"/>
            <a:ext cx="8291945" cy="1709381"/>
          </a:xfrm>
          <a:prstGeom prst="rect">
            <a:avLst/>
          </a:prstGeom>
        </p:spPr>
      </p:pic>
      <p:sp>
        <p:nvSpPr>
          <p:cNvPr id="4" name="TextBox 3">
            <a:extLst>
              <a:ext uri="{FF2B5EF4-FFF2-40B4-BE49-F238E27FC236}">
                <a16:creationId xmlns:a16="http://schemas.microsoft.com/office/drawing/2014/main" id="{7973AF3F-7D91-45C4-BD5D-26440EB95C3E}"/>
              </a:ext>
            </a:extLst>
          </p:cNvPr>
          <p:cNvSpPr txBox="1"/>
          <p:nvPr/>
        </p:nvSpPr>
        <p:spPr>
          <a:xfrm>
            <a:off x="785335" y="1773422"/>
            <a:ext cx="3844637" cy="369332"/>
          </a:xfrm>
          <a:prstGeom prst="rect">
            <a:avLst/>
          </a:prstGeom>
          <a:noFill/>
        </p:spPr>
        <p:txBody>
          <a:bodyPr wrap="square" rtlCol="0">
            <a:spAutoFit/>
          </a:bodyPr>
          <a:lstStyle/>
          <a:p>
            <a:r>
              <a:rPr lang="fr-CA" dirty="0">
                <a:solidFill>
                  <a:schemeClr val="bg1"/>
                </a:solidFill>
              </a:rPr>
              <a:t>Baseline </a:t>
            </a:r>
            <a:r>
              <a:rPr lang="fr-CA" dirty="0" err="1">
                <a:solidFill>
                  <a:schemeClr val="bg1"/>
                </a:solidFill>
              </a:rPr>
              <a:t>Linear</a:t>
            </a:r>
            <a:r>
              <a:rPr lang="fr-CA" dirty="0">
                <a:solidFill>
                  <a:schemeClr val="bg1"/>
                </a:solidFill>
              </a:rPr>
              <a:t> </a:t>
            </a:r>
            <a:r>
              <a:rPr lang="fr-CA" dirty="0" err="1">
                <a:solidFill>
                  <a:schemeClr val="bg1"/>
                </a:solidFill>
              </a:rPr>
              <a:t>Regression</a:t>
            </a:r>
            <a:r>
              <a:rPr lang="fr-CA" dirty="0">
                <a:solidFill>
                  <a:schemeClr val="bg1"/>
                </a:solidFill>
              </a:rPr>
              <a:t> Model</a:t>
            </a:r>
            <a:endParaRPr lang="en-CA" dirty="0">
              <a:solidFill>
                <a:schemeClr val="bg1"/>
              </a:solidFill>
            </a:endParaRPr>
          </a:p>
        </p:txBody>
      </p:sp>
      <p:sp>
        <p:nvSpPr>
          <p:cNvPr id="6" name="TextBox 5">
            <a:extLst>
              <a:ext uri="{FF2B5EF4-FFF2-40B4-BE49-F238E27FC236}">
                <a16:creationId xmlns:a16="http://schemas.microsoft.com/office/drawing/2014/main" id="{8A92666E-2EE7-480B-BDBD-1AF6E3B52BE4}"/>
              </a:ext>
            </a:extLst>
          </p:cNvPr>
          <p:cNvSpPr txBox="1"/>
          <p:nvPr/>
        </p:nvSpPr>
        <p:spPr>
          <a:xfrm>
            <a:off x="915636" y="4121727"/>
            <a:ext cx="4587219" cy="369332"/>
          </a:xfrm>
          <a:prstGeom prst="rect">
            <a:avLst/>
          </a:prstGeom>
          <a:noFill/>
        </p:spPr>
        <p:txBody>
          <a:bodyPr wrap="square" rtlCol="0">
            <a:spAutoFit/>
          </a:bodyPr>
          <a:lstStyle/>
          <a:p>
            <a:r>
              <a:rPr lang="fr-CA" dirty="0">
                <a:solidFill>
                  <a:schemeClr val="bg1"/>
                </a:solidFill>
              </a:rPr>
              <a:t>Baseline </a:t>
            </a:r>
            <a:r>
              <a:rPr lang="fr-CA" dirty="0" err="1">
                <a:solidFill>
                  <a:schemeClr val="bg1"/>
                </a:solidFill>
              </a:rPr>
              <a:t>Random</a:t>
            </a:r>
            <a:r>
              <a:rPr lang="fr-CA" dirty="0">
                <a:solidFill>
                  <a:schemeClr val="bg1"/>
                </a:solidFill>
              </a:rPr>
              <a:t> Forest </a:t>
            </a:r>
            <a:r>
              <a:rPr lang="fr-CA" dirty="0" err="1">
                <a:solidFill>
                  <a:schemeClr val="bg1"/>
                </a:solidFill>
              </a:rPr>
              <a:t>Regressor</a:t>
            </a:r>
            <a:endParaRPr lang="en-CA" dirty="0">
              <a:solidFill>
                <a:schemeClr val="bg1"/>
              </a:solidFill>
            </a:endParaRPr>
          </a:p>
        </p:txBody>
      </p:sp>
      <p:pic>
        <p:nvPicPr>
          <p:cNvPr id="15" name="Picture 14">
            <a:extLst>
              <a:ext uri="{FF2B5EF4-FFF2-40B4-BE49-F238E27FC236}">
                <a16:creationId xmlns:a16="http://schemas.microsoft.com/office/drawing/2014/main" id="{78C12B83-AFCB-461F-BBF7-FB2303F69870}"/>
              </a:ext>
            </a:extLst>
          </p:cNvPr>
          <p:cNvPicPr>
            <a:picLocks noChangeAspect="1"/>
          </p:cNvPicPr>
          <p:nvPr/>
        </p:nvPicPr>
        <p:blipFill>
          <a:blip r:embed="rId7"/>
          <a:stretch>
            <a:fillRect/>
          </a:stretch>
        </p:blipFill>
        <p:spPr>
          <a:xfrm>
            <a:off x="915637" y="4515533"/>
            <a:ext cx="4446072" cy="585399"/>
          </a:xfrm>
          <a:prstGeom prst="rect">
            <a:avLst/>
          </a:prstGeom>
        </p:spPr>
      </p:pic>
      <p:pic>
        <p:nvPicPr>
          <p:cNvPr id="17" name="Picture 16">
            <a:extLst>
              <a:ext uri="{FF2B5EF4-FFF2-40B4-BE49-F238E27FC236}">
                <a16:creationId xmlns:a16="http://schemas.microsoft.com/office/drawing/2014/main" id="{0D3C2E04-0C84-4E65-AFCA-69DBF4B1AAA9}"/>
              </a:ext>
            </a:extLst>
          </p:cNvPr>
          <p:cNvPicPr>
            <a:picLocks noChangeAspect="1"/>
          </p:cNvPicPr>
          <p:nvPr/>
        </p:nvPicPr>
        <p:blipFill>
          <a:blip r:embed="rId8"/>
          <a:stretch>
            <a:fillRect/>
          </a:stretch>
        </p:blipFill>
        <p:spPr>
          <a:xfrm>
            <a:off x="5827074" y="4553405"/>
            <a:ext cx="5061738" cy="978603"/>
          </a:xfrm>
          <a:prstGeom prst="rect">
            <a:avLst/>
          </a:prstGeom>
        </p:spPr>
      </p:pic>
      <p:sp>
        <p:nvSpPr>
          <p:cNvPr id="18" name="TextBox 17">
            <a:extLst>
              <a:ext uri="{FF2B5EF4-FFF2-40B4-BE49-F238E27FC236}">
                <a16:creationId xmlns:a16="http://schemas.microsoft.com/office/drawing/2014/main" id="{BFE2AED2-6373-4ABB-91F9-6126BCA6A9B4}"/>
              </a:ext>
            </a:extLst>
          </p:cNvPr>
          <p:cNvSpPr txBox="1"/>
          <p:nvPr/>
        </p:nvSpPr>
        <p:spPr>
          <a:xfrm>
            <a:off x="5735782" y="4184073"/>
            <a:ext cx="3969327" cy="369332"/>
          </a:xfrm>
          <a:prstGeom prst="rect">
            <a:avLst/>
          </a:prstGeom>
          <a:noFill/>
        </p:spPr>
        <p:txBody>
          <a:bodyPr wrap="square" rtlCol="0">
            <a:spAutoFit/>
          </a:bodyPr>
          <a:lstStyle/>
          <a:p>
            <a:r>
              <a:rPr lang="fr-CA" dirty="0">
                <a:solidFill>
                  <a:schemeClr val="bg1"/>
                </a:solidFill>
              </a:rPr>
              <a:t>Comparative Model </a:t>
            </a:r>
            <a:r>
              <a:rPr lang="fr-CA" dirty="0" err="1">
                <a:solidFill>
                  <a:schemeClr val="bg1"/>
                </a:solidFill>
              </a:rPr>
              <a:t>Evaluation</a:t>
            </a:r>
            <a:endParaRPr lang="en-CA" dirty="0">
              <a:solidFill>
                <a:schemeClr val="bg1"/>
              </a:solidFill>
            </a:endParaRPr>
          </a:p>
        </p:txBody>
      </p:sp>
    </p:spTree>
    <p:extLst>
      <p:ext uri="{BB962C8B-B14F-4D97-AF65-F5344CB8AC3E}">
        <p14:creationId xmlns:p14="http://schemas.microsoft.com/office/powerpoint/2010/main" val="1013465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1200" y="0"/>
            <a:ext cx="12189600" cy="685665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2</a:t>
            </a:fld>
            <a:endParaRPr lang="en-US" dirty="0"/>
          </a:p>
        </p:txBody>
      </p:sp>
      <p:sp>
        <p:nvSpPr>
          <p:cNvPr id="10" name="TextBox 9">
            <a:extLst>
              <a:ext uri="{FF2B5EF4-FFF2-40B4-BE49-F238E27FC236}">
                <a16:creationId xmlns:a16="http://schemas.microsoft.com/office/drawing/2014/main" id="{464547F8-0C1F-4F06-9DFB-7360CC266242}"/>
              </a:ext>
            </a:extLst>
          </p:cNvPr>
          <p:cNvSpPr txBox="1"/>
          <p:nvPr/>
        </p:nvSpPr>
        <p:spPr>
          <a:xfrm>
            <a:off x="969817" y="1905000"/>
            <a:ext cx="8853055" cy="4185761"/>
          </a:xfrm>
          <a:prstGeom prst="rect">
            <a:avLst/>
          </a:prstGeom>
          <a:noFill/>
        </p:spPr>
        <p:txBody>
          <a:bodyPr wrap="square" rtlCol="0">
            <a:spAutoFit/>
          </a:bodyPr>
          <a:lstStyle/>
          <a:p>
            <a:r>
              <a:rPr lang="fr-CA" dirty="0">
                <a:solidFill>
                  <a:schemeClr val="bg1"/>
                </a:solidFill>
              </a:rPr>
              <a:t>Part 1 – Business </a:t>
            </a:r>
            <a:r>
              <a:rPr lang="fr-CA" dirty="0" err="1">
                <a:solidFill>
                  <a:schemeClr val="bg1"/>
                </a:solidFill>
              </a:rPr>
              <a:t>Context</a:t>
            </a:r>
            <a:endParaRPr lang="fr-CA" dirty="0">
              <a:solidFill>
                <a:schemeClr val="bg1"/>
              </a:solidFill>
            </a:endParaRPr>
          </a:p>
          <a:p>
            <a:pPr marL="285750" indent="-285750">
              <a:buFont typeface="Arial" panose="020B0604020202020204" pitchFamily="34" charset="0"/>
              <a:buChar char="•"/>
            </a:pPr>
            <a:r>
              <a:rPr lang="fr-CA" sz="1600" dirty="0">
                <a:solidFill>
                  <a:schemeClr val="bg1"/>
                </a:solidFill>
              </a:rPr>
              <a:t>The </a:t>
            </a:r>
            <a:r>
              <a:rPr lang="fr-CA" sz="1600" dirty="0" err="1">
                <a:solidFill>
                  <a:schemeClr val="bg1"/>
                </a:solidFill>
              </a:rPr>
              <a:t>Evolution</a:t>
            </a:r>
            <a:r>
              <a:rPr lang="fr-CA" sz="1600" dirty="0">
                <a:solidFill>
                  <a:schemeClr val="bg1"/>
                </a:solidFill>
              </a:rPr>
              <a:t> of the </a:t>
            </a:r>
            <a:r>
              <a:rPr lang="fr-CA" sz="1600" dirty="0" err="1">
                <a:solidFill>
                  <a:schemeClr val="bg1"/>
                </a:solidFill>
              </a:rPr>
              <a:t>Market</a:t>
            </a:r>
            <a:endParaRPr lang="fr-CA" sz="1600" dirty="0">
              <a:solidFill>
                <a:schemeClr val="bg1"/>
              </a:solidFill>
            </a:endParaRPr>
          </a:p>
          <a:p>
            <a:pPr marL="285750" indent="-285750">
              <a:buFont typeface="Arial" panose="020B0604020202020204" pitchFamily="34" charset="0"/>
              <a:buChar char="•"/>
            </a:pPr>
            <a:r>
              <a:rPr lang="fr-CA" sz="1600" dirty="0" err="1">
                <a:solidFill>
                  <a:schemeClr val="bg1"/>
                </a:solidFill>
              </a:rPr>
              <a:t>Some</a:t>
            </a:r>
            <a:r>
              <a:rPr lang="fr-CA" sz="1600" dirty="0">
                <a:solidFill>
                  <a:schemeClr val="bg1"/>
                </a:solidFill>
              </a:rPr>
              <a:t> </a:t>
            </a:r>
            <a:r>
              <a:rPr lang="fr-CA" sz="1600" dirty="0" err="1">
                <a:solidFill>
                  <a:schemeClr val="bg1"/>
                </a:solidFill>
              </a:rPr>
              <a:t>Recent</a:t>
            </a:r>
            <a:r>
              <a:rPr lang="fr-CA" sz="1600" dirty="0">
                <a:solidFill>
                  <a:schemeClr val="bg1"/>
                </a:solidFill>
              </a:rPr>
              <a:t> Figures</a:t>
            </a:r>
          </a:p>
          <a:p>
            <a:pPr marL="285750" indent="-285750">
              <a:buFont typeface="Arial" panose="020B0604020202020204" pitchFamily="34" charset="0"/>
              <a:buChar char="•"/>
            </a:pPr>
            <a:r>
              <a:rPr lang="fr-CA" sz="1600" dirty="0">
                <a:solidFill>
                  <a:schemeClr val="bg1"/>
                </a:solidFill>
              </a:rPr>
              <a:t>The </a:t>
            </a:r>
            <a:r>
              <a:rPr lang="fr-CA" sz="1600" dirty="0" err="1">
                <a:solidFill>
                  <a:schemeClr val="bg1"/>
                </a:solidFill>
              </a:rPr>
              <a:t>Research</a:t>
            </a:r>
            <a:r>
              <a:rPr lang="fr-CA" sz="1600" dirty="0">
                <a:solidFill>
                  <a:schemeClr val="bg1"/>
                </a:solidFill>
              </a:rPr>
              <a:t> Question</a:t>
            </a:r>
          </a:p>
          <a:p>
            <a:endParaRPr lang="fr-CA" dirty="0">
              <a:solidFill>
                <a:schemeClr val="bg1"/>
              </a:solidFill>
            </a:endParaRPr>
          </a:p>
          <a:p>
            <a:r>
              <a:rPr lang="fr-CA" dirty="0">
                <a:solidFill>
                  <a:schemeClr val="bg1"/>
                </a:solidFill>
              </a:rPr>
              <a:t>Part 2 – Data &amp; </a:t>
            </a:r>
            <a:r>
              <a:rPr lang="fr-CA" dirty="0" err="1">
                <a:solidFill>
                  <a:schemeClr val="bg1"/>
                </a:solidFill>
              </a:rPr>
              <a:t>Models</a:t>
            </a:r>
            <a:endParaRPr lang="fr-CA" dirty="0">
              <a:solidFill>
                <a:schemeClr val="bg1"/>
              </a:solidFill>
            </a:endParaRPr>
          </a:p>
          <a:p>
            <a:pPr marL="285750" indent="-285750">
              <a:buFont typeface="Arial" panose="020B0604020202020204" pitchFamily="34" charset="0"/>
              <a:buChar char="•"/>
            </a:pPr>
            <a:r>
              <a:rPr lang="fr-CA" sz="1600" dirty="0">
                <a:solidFill>
                  <a:schemeClr val="bg1"/>
                </a:solidFill>
              </a:rPr>
              <a:t>An International </a:t>
            </a:r>
            <a:r>
              <a:rPr lang="fr-CA" sz="1600" dirty="0" err="1">
                <a:solidFill>
                  <a:schemeClr val="bg1"/>
                </a:solidFill>
              </a:rPr>
              <a:t>Dataset</a:t>
            </a:r>
            <a:r>
              <a:rPr lang="fr-CA" sz="1600" dirty="0">
                <a:solidFill>
                  <a:schemeClr val="bg1"/>
                </a:solidFill>
              </a:rPr>
              <a:t> </a:t>
            </a:r>
            <a:r>
              <a:rPr lang="fr-CA" sz="1600" dirty="0" err="1">
                <a:solidFill>
                  <a:schemeClr val="bg1"/>
                </a:solidFill>
              </a:rPr>
              <a:t>from</a:t>
            </a:r>
            <a:r>
              <a:rPr lang="fr-CA" sz="1600" dirty="0">
                <a:solidFill>
                  <a:schemeClr val="bg1"/>
                </a:solidFill>
              </a:rPr>
              <a:t> an online </a:t>
            </a:r>
            <a:r>
              <a:rPr lang="fr-CA" sz="1600" dirty="0" err="1">
                <a:solidFill>
                  <a:schemeClr val="bg1"/>
                </a:solidFill>
              </a:rPr>
              <a:t>community</a:t>
            </a:r>
            <a:endParaRPr lang="fr-CA" sz="1600" dirty="0">
              <a:solidFill>
                <a:schemeClr val="bg1"/>
              </a:solidFill>
            </a:endParaRPr>
          </a:p>
          <a:p>
            <a:pPr marL="285750" indent="-285750">
              <a:buFont typeface="Arial" panose="020B0604020202020204" pitchFamily="34" charset="0"/>
              <a:buChar char="•"/>
            </a:pPr>
            <a:r>
              <a:rPr lang="fr-CA" sz="1600" dirty="0" err="1">
                <a:solidFill>
                  <a:schemeClr val="bg1"/>
                </a:solidFill>
              </a:rPr>
              <a:t>Linear</a:t>
            </a:r>
            <a:r>
              <a:rPr lang="fr-CA" sz="1600" dirty="0">
                <a:solidFill>
                  <a:schemeClr val="bg1"/>
                </a:solidFill>
              </a:rPr>
              <a:t> </a:t>
            </a:r>
            <a:r>
              <a:rPr lang="fr-CA" sz="1600" dirty="0" err="1">
                <a:solidFill>
                  <a:schemeClr val="bg1"/>
                </a:solidFill>
              </a:rPr>
              <a:t>Regression</a:t>
            </a:r>
            <a:endParaRPr lang="fr-CA" sz="1600" dirty="0">
              <a:solidFill>
                <a:schemeClr val="bg1"/>
              </a:solidFill>
            </a:endParaRPr>
          </a:p>
          <a:p>
            <a:pPr marL="285750" indent="-285750">
              <a:buFont typeface="Arial" panose="020B0604020202020204" pitchFamily="34" charset="0"/>
              <a:buChar char="•"/>
            </a:pPr>
            <a:r>
              <a:rPr lang="fr-CA" sz="1600" dirty="0" err="1">
                <a:solidFill>
                  <a:schemeClr val="bg1"/>
                </a:solidFill>
              </a:rPr>
              <a:t>Random</a:t>
            </a:r>
            <a:r>
              <a:rPr lang="fr-CA" sz="1600" dirty="0">
                <a:solidFill>
                  <a:schemeClr val="bg1"/>
                </a:solidFill>
              </a:rPr>
              <a:t> Forest</a:t>
            </a:r>
          </a:p>
          <a:p>
            <a:endParaRPr lang="fr-CA" dirty="0">
              <a:solidFill>
                <a:schemeClr val="bg1"/>
              </a:solidFill>
            </a:endParaRPr>
          </a:p>
          <a:p>
            <a:r>
              <a:rPr lang="fr-CA" dirty="0">
                <a:solidFill>
                  <a:schemeClr val="bg1"/>
                </a:solidFill>
              </a:rPr>
              <a:t>Part 3 – </a:t>
            </a:r>
            <a:r>
              <a:rPr lang="fr-CA" dirty="0" err="1">
                <a:solidFill>
                  <a:schemeClr val="bg1"/>
                </a:solidFill>
              </a:rPr>
              <a:t>Deployment</a:t>
            </a:r>
            <a:r>
              <a:rPr lang="fr-CA" dirty="0">
                <a:solidFill>
                  <a:schemeClr val="bg1"/>
                </a:solidFill>
              </a:rPr>
              <a:t> &amp; Business Impacts</a:t>
            </a:r>
          </a:p>
          <a:p>
            <a:pPr marL="285750" indent="-285750">
              <a:buFont typeface="Arial" panose="020B0604020202020204" pitchFamily="34" charset="0"/>
              <a:buChar char="•"/>
            </a:pPr>
            <a:r>
              <a:rPr lang="fr-CA" sz="1600" dirty="0" err="1">
                <a:solidFill>
                  <a:schemeClr val="bg1"/>
                </a:solidFill>
              </a:rPr>
              <a:t>Recommendations</a:t>
            </a:r>
            <a:r>
              <a:rPr lang="fr-CA" sz="1600" dirty="0">
                <a:solidFill>
                  <a:schemeClr val="bg1"/>
                </a:solidFill>
              </a:rPr>
              <a:t>: </a:t>
            </a:r>
            <a:r>
              <a:rPr lang="fr-CA" sz="1600" dirty="0" err="1">
                <a:solidFill>
                  <a:schemeClr val="bg1"/>
                </a:solidFill>
              </a:rPr>
              <a:t>Improving</a:t>
            </a:r>
            <a:r>
              <a:rPr lang="fr-CA" sz="1600" dirty="0">
                <a:solidFill>
                  <a:schemeClr val="bg1"/>
                </a:solidFill>
              </a:rPr>
              <a:t> </a:t>
            </a:r>
            <a:r>
              <a:rPr lang="fr-CA" sz="1600" dirty="0" err="1">
                <a:solidFill>
                  <a:schemeClr val="bg1"/>
                </a:solidFill>
              </a:rPr>
              <a:t>Breweries</a:t>
            </a:r>
            <a:r>
              <a:rPr lang="fr-CA" sz="1600" dirty="0">
                <a:solidFill>
                  <a:schemeClr val="bg1"/>
                </a:solidFill>
              </a:rPr>
              <a:t> </a:t>
            </a:r>
            <a:r>
              <a:rPr lang="fr-CA" sz="1600" dirty="0" err="1">
                <a:solidFill>
                  <a:schemeClr val="bg1"/>
                </a:solidFill>
              </a:rPr>
              <a:t>Decision-Making</a:t>
            </a:r>
            <a:r>
              <a:rPr lang="fr-CA" sz="1600" dirty="0">
                <a:solidFill>
                  <a:schemeClr val="bg1"/>
                </a:solidFill>
              </a:rPr>
              <a:t> by </a:t>
            </a:r>
            <a:r>
              <a:rPr lang="fr-CA" sz="1600" dirty="0" err="1">
                <a:solidFill>
                  <a:schemeClr val="bg1"/>
                </a:solidFill>
              </a:rPr>
              <a:t>Prioritizing</a:t>
            </a:r>
            <a:r>
              <a:rPr lang="fr-CA" sz="1600" dirty="0">
                <a:solidFill>
                  <a:schemeClr val="bg1"/>
                </a:solidFill>
              </a:rPr>
              <a:t> the Right </a:t>
            </a:r>
            <a:r>
              <a:rPr lang="fr-CA" sz="1600" dirty="0" err="1">
                <a:solidFill>
                  <a:schemeClr val="bg1"/>
                </a:solidFill>
              </a:rPr>
              <a:t>Elements</a:t>
            </a:r>
            <a:endParaRPr lang="fr-CA" sz="1600" dirty="0">
              <a:solidFill>
                <a:schemeClr val="bg1"/>
              </a:solidFill>
            </a:endParaRPr>
          </a:p>
          <a:p>
            <a:pPr marL="285750" indent="-285750">
              <a:buFont typeface="Arial" panose="020B0604020202020204" pitchFamily="34" charset="0"/>
              <a:buChar char="•"/>
            </a:pPr>
            <a:r>
              <a:rPr lang="fr-CA" sz="1600" dirty="0">
                <a:solidFill>
                  <a:schemeClr val="bg1"/>
                </a:solidFill>
              </a:rPr>
              <a:t>Limitations</a:t>
            </a:r>
          </a:p>
          <a:p>
            <a:pPr marL="285750" indent="-285750">
              <a:buFont typeface="Arial" panose="020B0604020202020204" pitchFamily="34" charset="0"/>
              <a:buChar char="•"/>
            </a:pPr>
            <a:r>
              <a:rPr lang="fr-CA" sz="1600" dirty="0">
                <a:solidFill>
                  <a:schemeClr val="bg1"/>
                </a:solidFill>
              </a:rPr>
              <a:t>Future Directions:</a:t>
            </a:r>
          </a:p>
          <a:p>
            <a:pPr marL="742950" lvl="1" indent="-285750">
              <a:buFont typeface="Courier New" panose="02070309020205020404" pitchFamily="49" charset="0"/>
              <a:buChar char="o"/>
            </a:pPr>
            <a:r>
              <a:rPr lang="fr-CA" sz="1600" dirty="0" err="1">
                <a:solidFill>
                  <a:schemeClr val="bg1"/>
                </a:solidFill>
              </a:rPr>
              <a:t>Providing</a:t>
            </a:r>
            <a:r>
              <a:rPr lang="fr-CA" sz="1600" dirty="0">
                <a:solidFill>
                  <a:schemeClr val="bg1"/>
                </a:solidFill>
              </a:rPr>
              <a:t> Customer Services </a:t>
            </a:r>
            <a:r>
              <a:rPr lang="fr-CA" sz="1600" dirty="0" err="1">
                <a:solidFill>
                  <a:schemeClr val="bg1"/>
                </a:solidFill>
              </a:rPr>
              <a:t>Through</a:t>
            </a:r>
            <a:r>
              <a:rPr lang="fr-CA" sz="1600" dirty="0">
                <a:solidFill>
                  <a:schemeClr val="bg1"/>
                </a:solidFill>
              </a:rPr>
              <a:t> </a:t>
            </a:r>
            <a:r>
              <a:rPr lang="fr-CA" sz="1600" dirty="0" err="1">
                <a:solidFill>
                  <a:schemeClr val="bg1"/>
                </a:solidFill>
              </a:rPr>
              <a:t>Recommender</a:t>
            </a:r>
            <a:r>
              <a:rPr lang="fr-CA" sz="1600" dirty="0">
                <a:solidFill>
                  <a:schemeClr val="bg1"/>
                </a:solidFill>
              </a:rPr>
              <a:t> </a:t>
            </a:r>
            <a:r>
              <a:rPr lang="fr-CA" sz="1600" dirty="0" err="1">
                <a:solidFill>
                  <a:schemeClr val="bg1"/>
                </a:solidFill>
              </a:rPr>
              <a:t>Systems</a:t>
            </a:r>
            <a:endParaRPr lang="fr-CA" sz="1600" dirty="0">
              <a:solidFill>
                <a:schemeClr val="bg1"/>
              </a:solidFill>
            </a:endParaRPr>
          </a:p>
          <a:p>
            <a:pPr marL="742950" lvl="1" indent="-285750">
              <a:buFont typeface="Courier New" panose="02070309020205020404" pitchFamily="49" charset="0"/>
              <a:buChar char="o"/>
            </a:pPr>
            <a:r>
              <a:rPr lang="en-CA" sz="1600" dirty="0">
                <a:solidFill>
                  <a:schemeClr val="bg1"/>
                </a:solidFill>
              </a:rPr>
              <a:t>Refining Our Understanding Through Customer Segmentation</a:t>
            </a:r>
            <a:endParaRPr lang="en-CA" dirty="0">
              <a:solidFill>
                <a:schemeClr val="bg1"/>
              </a:solidFill>
            </a:endParaRPr>
          </a:p>
        </p:txBody>
      </p:sp>
      <p:sp>
        <p:nvSpPr>
          <p:cNvPr id="11" name="Title 1">
            <a:extLst>
              <a:ext uri="{FF2B5EF4-FFF2-40B4-BE49-F238E27FC236}">
                <a16:creationId xmlns:a16="http://schemas.microsoft.com/office/drawing/2014/main" id="{9B39DC92-D107-4D94-852E-03676DE5AEB9}"/>
              </a:ext>
            </a:extLst>
          </p:cNvPr>
          <p:cNvSpPr txBox="1">
            <a:spLocks/>
          </p:cNvSpPr>
          <p:nvPr/>
        </p:nvSpPr>
        <p:spPr>
          <a:xfrm>
            <a:off x="376625" y="426828"/>
            <a:ext cx="4717521" cy="882316"/>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125000"/>
              </a:lnSpc>
              <a:spcBef>
                <a:spcPct val="0"/>
              </a:spcBef>
              <a:buNone/>
              <a:defRPr sz="6000" b="1" kern="1200">
                <a:solidFill>
                  <a:schemeClr val="bg1"/>
                </a:solidFill>
                <a:latin typeface="+mj-lt"/>
                <a:ea typeface="+mj-ea"/>
                <a:cs typeface="+mj-cs"/>
              </a:defRPr>
            </a:lvl1pPr>
          </a:lstStyle>
          <a:p>
            <a:r>
              <a:rPr lang="en-US" dirty="0"/>
              <a:t>OVERVIEW</a:t>
            </a:r>
          </a:p>
        </p:txBody>
      </p:sp>
      <p:sp>
        <p:nvSpPr>
          <p:cNvPr id="12" name="object 5" descr="Beige rectangle">
            <a:extLst>
              <a:ext uri="{FF2B5EF4-FFF2-40B4-BE49-F238E27FC236}">
                <a16:creationId xmlns:a16="http://schemas.microsoft.com/office/drawing/2014/main" id="{213DA2B4-A827-4678-B7CA-1D9E850A6EED}"/>
              </a:ext>
            </a:extLst>
          </p:cNvPr>
          <p:cNvSpPr/>
          <p:nvPr/>
        </p:nvSpPr>
        <p:spPr>
          <a:xfrm>
            <a:off x="915637" y="1309143"/>
            <a:ext cx="3594018"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2617061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1200" y="0"/>
            <a:ext cx="12189600" cy="685665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20</a:t>
            </a:fld>
            <a:endParaRPr lang="en-US" dirty="0"/>
          </a:p>
        </p:txBody>
      </p:sp>
      <p:sp>
        <p:nvSpPr>
          <p:cNvPr id="11" name="Title 1">
            <a:extLst>
              <a:ext uri="{FF2B5EF4-FFF2-40B4-BE49-F238E27FC236}">
                <a16:creationId xmlns:a16="http://schemas.microsoft.com/office/drawing/2014/main" id="{9B39DC92-D107-4D94-852E-03676DE5AEB9}"/>
              </a:ext>
            </a:extLst>
          </p:cNvPr>
          <p:cNvSpPr txBox="1">
            <a:spLocks/>
          </p:cNvSpPr>
          <p:nvPr/>
        </p:nvSpPr>
        <p:spPr>
          <a:xfrm>
            <a:off x="785335" y="417088"/>
            <a:ext cx="4717521" cy="882316"/>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125000"/>
              </a:lnSpc>
              <a:spcBef>
                <a:spcPct val="0"/>
              </a:spcBef>
              <a:buNone/>
              <a:defRPr sz="6000" b="1" kern="1200">
                <a:solidFill>
                  <a:schemeClr val="bg1"/>
                </a:solidFill>
                <a:latin typeface="+mj-lt"/>
                <a:ea typeface="+mj-ea"/>
                <a:cs typeface="+mj-cs"/>
              </a:defRPr>
            </a:lvl1pPr>
          </a:lstStyle>
          <a:p>
            <a:r>
              <a:rPr lang="en-US" dirty="0"/>
              <a:t>Part 2 – Data &amp; Models</a:t>
            </a:r>
          </a:p>
        </p:txBody>
      </p:sp>
      <p:sp>
        <p:nvSpPr>
          <p:cNvPr id="12" name="object 5" descr="Beige rectangle">
            <a:extLst>
              <a:ext uri="{FF2B5EF4-FFF2-40B4-BE49-F238E27FC236}">
                <a16:creationId xmlns:a16="http://schemas.microsoft.com/office/drawing/2014/main" id="{213DA2B4-A827-4678-B7CA-1D9E850A6EED}"/>
              </a:ext>
            </a:extLst>
          </p:cNvPr>
          <p:cNvSpPr/>
          <p:nvPr/>
        </p:nvSpPr>
        <p:spPr>
          <a:xfrm>
            <a:off x="915637" y="1299405"/>
            <a:ext cx="4446072" cy="5545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7123AABE-4D13-4BA3-BB43-DC5EF2F8B0ED}"/>
                  </a:ext>
                </a:extLst>
              </p14:cNvPr>
              <p14:cNvContentPartPr/>
              <p14:nvPr/>
            </p14:nvContentPartPr>
            <p14:xfrm>
              <a:off x="12808156" y="4641076"/>
              <a:ext cx="360" cy="360"/>
            </p14:xfrm>
          </p:contentPart>
        </mc:Choice>
        <mc:Fallback xmlns="">
          <p:pic>
            <p:nvPicPr>
              <p:cNvPr id="21" name="Ink 20">
                <a:extLst>
                  <a:ext uri="{FF2B5EF4-FFF2-40B4-BE49-F238E27FC236}">
                    <a16:creationId xmlns:a16="http://schemas.microsoft.com/office/drawing/2014/main" id="{7123AABE-4D13-4BA3-BB43-DC5EF2F8B0ED}"/>
                  </a:ext>
                </a:extLst>
              </p:cNvPr>
              <p:cNvPicPr/>
              <p:nvPr/>
            </p:nvPicPr>
            <p:blipFill>
              <a:blip r:embed="rId5"/>
              <a:stretch>
                <a:fillRect/>
              </a:stretch>
            </p:blipFill>
            <p:spPr>
              <a:xfrm>
                <a:off x="12799156" y="4632076"/>
                <a:ext cx="18000" cy="18000"/>
              </a:xfrm>
              <a:prstGeom prst="rect">
                <a:avLst/>
              </a:prstGeom>
            </p:spPr>
          </p:pic>
        </mc:Fallback>
      </mc:AlternateContent>
      <p:pic>
        <p:nvPicPr>
          <p:cNvPr id="18" name="Picture 17">
            <a:extLst>
              <a:ext uri="{FF2B5EF4-FFF2-40B4-BE49-F238E27FC236}">
                <a16:creationId xmlns:a16="http://schemas.microsoft.com/office/drawing/2014/main" id="{7F2B9C71-9BCC-4294-8F09-A22FA54B8102}"/>
              </a:ext>
            </a:extLst>
          </p:cNvPr>
          <p:cNvPicPr>
            <a:picLocks noChangeAspect="1"/>
          </p:cNvPicPr>
          <p:nvPr/>
        </p:nvPicPr>
        <p:blipFill>
          <a:blip r:embed="rId6"/>
          <a:stretch>
            <a:fillRect/>
          </a:stretch>
        </p:blipFill>
        <p:spPr>
          <a:xfrm>
            <a:off x="969819" y="1716492"/>
            <a:ext cx="9857509" cy="3935459"/>
          </a:xfrm>
          <a:prstGeom prst="rect">
            <a:avLst/>
          </a:prstGeom>
        </p:spPr>
      </p:pic>
    </p:spTree>
    <p:extLst>
      <p:ext uri="{BB962C8B-B14F-4D97-AF65-F5344CB8AC3E}">
        <p14:creationId xmlns:p14="http://schemas.microsoft.com/office/powerpoint/2010/main" val="710092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1200" y="0"/>
            <a:ext cx="12189600" cy="685665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21</a:t>
            </a:fld>
            <a:endParaRPr lang="en-US" dirty="0"/>
          </a:p>
        </p:txBody>
      </p:sp>
      <p:sp>
        <p:nvSpPr>
          <p:cNvPr id="11" name="Title 1">
            <a:extLst>
              <a:ext uri="{FF2B5EF4-FFF2-40B4-BE49-F238E27FC236}">
                <a16:creationId xmlns:a16="http://schemas.microsoft.com/office/drawing/2014/main" id="{9B39DC92-D107-4D94-852E-03676DE5AEB9}"/>
              </a:ext>
            </a:extLst>
          </p:cNvPr>
          <p:cNvSpPr txBox="1">
            <a:spLocks/>
          </p:cNvSpPr>
          <p:nvPr/>
        </p:nvSpPr>
        <p:spPr>
          <a:xfrm>
            <a:off x="785335" y="417088"/>
            <a:ext cx="4717521" cy="882316"/>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125000"/>
              </a:lnSpc>
              <a:spcBef>
                <a:spcPct val="0"/>
              </a:spcBef>
              <a:buNone/>
              <a:defRPr sz="6000" b="1" kern="1200">
                <a:solidFill>
                  <a:schemeClr val="bg1"/>
                </a:solidFill>
                <a:latin typeface="+mj-lt"/>
                <a:ea typeface="+mj-ea"/>
                <a:cs typeface="+mj-cs"/>
              </a:defRPr>
            </a:lvl1pPr>
          </a:lstStyle>
          <a:p>
            <a:r>
              <a:rPr lang="en-US" dirty="0"/>
              <a:t>Part 2 – Data &amp; Models</a:t>
            </a:r>
          </a:p>
        </p:txBody>
      </p:sp>
      <p:sp>
        <p:nvSpPr>
          <p:cNvPr id="12" name="object 5" descr="Beige rectangle">
            <a:extLst>
              <a:ext uri="{FF2B5EF4-FFF2-40B4-BE49-F238E27FC236}">
                <a16:creationId xmlns:a16="http://schemas.microsoft.com/office/drawing/2014/main" id="{213DA2B4-A827-4678-B7CA-1D9E850A6EED}"/>
              </a:ext>
            </a:extLst>
          </p:cNvPr>
          <p:cNvSpPr/>
          <p:nvPr/>
        </p:nvSpPr>
        <p:spPr>
          <a:xfrm>
            <a:off x="915637" y="1299405"/>
            <a:ext cx="4446072" cy="5545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7123AABE-4D13-4BA3-BB43-DC5EF2F8B0ED}"/>
                  </a:ext>
                </a:extLst>
              </p14:cNvPr>
              <p14:cNvContentPartPr/>
              <p14:nvPr/>
            </p14:nvContentPartPr>
            <p14:xfrm>
              <a:off x="12808156" y="4641076"/>
              <a:ext cx="360" cy="360"/>
            </p14:xfrm>
          </p:contentPart>
        </mc:Choice>
        <mc:Fallback xmlns="">
          <p:pic>
            <p:nvPicPr>
              <p:cNvPr id="21" name="Ink 20">
                <a:extLst>
                  <a:ext uri="{FF2B5EF4-FFF2-40B4-BE49-F238E27FC236}">
                    <a16:creationId xmlns:a16="http://schemas.microsoft.com/office/drawing/2014/main" id="{7123AABE-4D13-4BA3-BB43-DC5EF2F8B0ED}"/>
                  </a:ext>
                </a:extLst>
              </p:cNvPr>
              <p:cNvPicPr/>
              <p:nvPr/>
            </p:nvPicPr>
            <p:blipFill>
              <a:blip r:embed="rId5"/>
              <a:stretch>
                <a:fillRect/>
              </a:stretch>
            </p:blipFill>
            <p:spPr>
              <a:xfrm>
                <a:off x="12799156" y="4632076"/>
                <a:ext cx="18000" cy="18000"/>
              </a:xfrm>
              <a:prstGeom prst="rect">
                <a:avLst/>
              </a:prstGeom>
            </p:spPr>
          </p:pic>
        </mc:Fallback>
      </mc:AlternateContent>
      <p:pic>
        <p:nvPicPr>
          <p:cNvPr id="6" name="Picture 5">
            <a:extLst>
              <a:ext uri="{FF2B5EF4-FFF2-40B4-BE49-F238E27FC236}">
                <a16:creationId xmlns:a16="http://schemas.microsoft.com/office/drawing/2014/main" id="{E553BC36-FC02-44C5-8087-321D7666EC96}"/>
              </a:ext>
            </a:extLst>
          </p:cNvPr>
          <p:cNvPicPr>
            <a:picLocks noChangeAspect="1"/>
          </p:cNvPicPr>
          <p:nvPr/>
        </p:nvPicPr>
        <p:blipFill>
          <a:blip r:embed="rId6"/>
          <a:stretch>
            <a:fillRect/>
          </a:stretch>
        </p:blipFill>
        <p:spPr>
          <a:xfrm>
            <a:off x="915637" y="1959790"/>
            <a:ext cx="9566564" cy="4648642"/>
          </a:xfrm>
          <a:prstGeom prst="rect">
            <a:avLst/>
          </a:prstGeom>
        </p:spPr>
      </p:pic>
      <p:sp>
        <p:nvSpPr>
          <p:cNvPr id="13" name="TextBox 12">
            <a:extLst>
              <a:ext uri="{FF2B5EF4-FFF2-40B4-BE49-F238E27FC236}">
                <a16:creationId xmlns:a16="http://schemas.microsoft.com/office/drawing/2014/main" id="{3A604ABA-E2B3-44CC-B81F-973D3E6BAFF8}"/>
              </a:ext>
            </a:extLst>
          </p:cNvPr>
          <p:cNvSpPr txBox="1"/>
          <p:nvPr/>
        </p:nvSpPr>
        <p:spPr>
          <a:xfrm>
            <a:off x="908710" y="1482436"/>
            <a:ext cx="8138308" cy="369332"/>
          </a:xfrm>
          <a:prstGeom prst="rect">
            <a:avLst/>
          </a:prstGeom>
          <a:noFill/>
        </p:spPr>
        <p:txBody>
          <a:bodyPr wrap="square" rtlCol="0">
            <a:spAutoFit/>
          </a:bodyPr>
          <a:lstStyle/>
          <a:p>
            <a:r>
              <a:rPr lang="en-CA" dirty="0">
                <a:solidFill>
                  <a:schemeClr val="bg1"/>
                </a:solidFill>
              </a:rPr>
              <a:t>One-Hot Encoding: transforming categorical variables into 0s and 1s</a:t>
            </a:r>
          </a:p>
        </p:txBody>
      </p:sp>
    </p:spTree>
    <p:extLst>
      <p:ext uri="{BB962C8B-B14F-4D97-AF65-F5344CB8AC3E}">
        <p14:creationId xmlns:p14="http://schemas.microsoft.com/office/powerpoint/2010/main" val="3991136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1200" y="0"/>
            <a:ext cx="12189600" cy="685665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22</a:t>
            </a:fld>
            <a:endParaRPr lang="en-US" dirty="0"/>
          </a:p>
        </p:txBody>
      </p:sp>
      <p:sp>
        <p:nvSpPr>
          <p:cNvPr id="11" name="Title 1">
            <a:extLst>
              <a:ext uri="{FF2B5EF4-FFF2-40B4-BE49-F238E27FC236}">
                <a16:creationId xmlns:a16="http://schemas.microsoft.com/office/drawing/2014/main" id="{9B39DC92-D107-4D94-852E-03676DE5AEB9}"/>
              </a:ext>
            </a:extLst>
          </p:cNvPr>
          <p:cNvSpPr txBox="1">
            <a:spLocks/>
          </p:cNvSpPr>
          <p:nvPr/>
        </p:nvSpPr>
        <p:spPr>
          <a:xfrm>
            <a:off x="785335" y="417088"/>
            <a:ext cx="4717521" cy="882316"/>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125000"/>
              </a:lnSpc>
              <a:spcBef>
                <a:spcPct val="0"/>
              </a:spcBef>
              <a:buNone/>
              <a:defRPr sz="6000" b="1" kern="1200">
                <a:solidFill>
                  <a:schemeClr val="bg1"/>
                </a:solidFill>
                <a:latin typeface="+mj-lt"/>
                <a:ea typeface="+mj-ea"/>
                <a:cs typeface="+mj-cs"/>
              </a:defRPr>
            </a:lvl1pPr>
          </a:lstStyle>
          <a:p>
            <a:r>
              <a:rPr lang="en-US" dirty="0"/>
              <a:t>Part 2 – Data &amp; Models</a:t>
            </a:r>
          </a:p>
        </p:txBody>
      </p:sp>
      <p:sp>
        <p:nvSpPr>
          <p:cNvPr id="12" name="object 5" descr="Beige rectangle">
            <a:extLst>
              <a:ext uri="{FF2B5EF4-FFF2-40B4-BE49-F238E27FC236}">
                <a16:creationId xmlns:a16="http://schemas.microsoft.com/office/drawing/2014/main" id="{213DA2B4-A827-4678-B7CA-1D9E850A6EED}"/>
              </a:ext>
            </a:extLst>
          </p:cNvPr>
          <p:cNvSpPr/>
          <p:nvPr/>
        </p:nvSpPr>
        <p:spPr>
          <a:xfrm>
            <a:off x="915637" y="1299405"/>
            <a:ext cx="4446072" cy="5545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pic>
        <p:nvPicPr>
          <p:cNvPr id="3" name="Picture 2">
            <a:extLst>
              <a:ext uri="{FF2B5EF4-FFF2-40B4-BE49-F238E27FC236}">
                <a16:creationId xmlns:a16="http://schemas.microsoft.com/office/drawing/2014/main" id="{3EC6382D-3EDF-49BB-849D-49A46FC21D94}"/>
              </a:ext>
            </a:extLst>
          </p:cNvPr>
          <p:cNvPicPr>
            <a:picLocks noChangeAspect="1"/>
          </p:cNvPicPr>
          <p:nvPr/>
        </p:nvPicPr>
        <p:blipFill>
          <a:blip r:embed="rId4"/>
          <a:stretch>
            <a:fillRect/>
          </a:stretch>
        </p:blipFill>
        <p:spPr>
          <a:xfrm>
            <a:off x="915637" y="1590007"/>
            <a:ext cx="10938164" cy="2229435"/>
          </a:xfrm>
          <a:prstGeom prst="rect">
            <a:avLst/>
          </a:prstGeom>
        </p:spPr>
      </p:pic>
      <p:pic>
        <p:nvPicPr>
          <p:cNvPr id="6" name="Picture 5">
            <a:extLst>
              <a:ext uri="{FF2B5EF4-FFF2-40B4-BE49-F238E27FC236}">
                <a16:creationId xmlns:a16="http://schemas.microsoft.com/office/drawing/2014/main" id="{D5958910-56C6-4BCD-88F0-BAA0C86DE9CA}"/>
              </a:ext>
            </a:extLst>
          </p:cNvPr>
          <p:cNvPicPr>
            <a:picLocks noChangeAspect="1"/>
          </p:cNvPicPr>
          <p:nvPr/>
        </p:nvPicPr>
        <p:blipFill>
          <a:blip r:embed="rId5"/>
          <a:stretch>
            <a:fillRect/>
          </a:stretch>
        </p:blipFill>
        <p:spPr>
          <a:xfrm>
            <a:off x="915637" y="4023513"/>
            <a:ext cx="9231013" cy="2333951"/>
          </a:xfrm>
          <a:prstGeom prst="rect">
            <a:avLst/>
          </a:prstGeom>
        </p:spPr>
      </p:pic>
    </p:spTree>
    <p:extLst>
      <p:ext uri="{BB962C8B-B14F-4D97-AF65-F5344CB8AC3E}">
        <p14:creationId xmlns:p14="http://schemas.microsoft.com/office/powerpoint/2010/main" val="882801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1200" y="0"/>
            <a:ext cx="12189600" cy="685665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23</a:t>
            </a:fld>
            <a:endParaRPr lang="en-US" dirty="0"/>
          </a:p>
        </p:txBody>
      </p:sp>
      <p:sp>
        <p:nvSpPr>
          <p:cNvPr id="11" name="Title 1">
            <a:extLst>
              <a:ext uri="{FF2B5EF4-FFF2-40B4-BE49-F238E27FC236}">
                <a16:creationId xmlns:a16="http://schemas.microsoft.com/office/drawing/2014/main" id="{9B39DC92-D107-4D94-852E-03676DE5AEB9}"/>
              </a:ext>
            </a:extLst>
          </p:cNvPr>
          <p:cNvSpPr txBox="1">
            <a:spLocks/>
          </p:cNvSpPr>
          <p:nvPr/>
        </p:nvSpPr>
        <p:spPr>
          <a:xfrm>
            <a:off x="785335" y="417088"/>
            <a:ext cx="4717521" cy="882316"/>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125000"/>
              </a:lnSpc>
              <a:spcBef>
                <a:spcPct val="0"/>
              </a:spcBef>
              <a:buNone/>
              <a:defRPr sz="6000" b="1" kern="1200">
                <a:solidFill>
                  <a:schemeClr val="bg1"/>
                </a:solidFill>
                <a:latin typeface="+mj-lt"/>
                <a:ea typeface="+mj-ea"/>
                <a:cs typeface="+mj-cs"/>
              </a:defRPr>
            </a:lvl1pPr>
          </a:lstStyle>
          <a:p>
            <a:r>
              <a:rPr lang="en-US" dirty="0"/>
              <a:t>Part 2 – Data &amp; Models</a:t>
            </a:r>
          </a:p>
        </p:txBody>
      </p:sp>
      <p:sp>
        <p:nvSpPr>
          <p:cNvPr id="12" name="object 5" descr="Beige rectangle">
            <a:extLst>
              <a:ext uri="{FF2B5EF4-FFF2-40B4-BE49-F238E27FC236}">
                <a16:creationId xmlns:a16="http://schemas.microsoft.com/office/drawing/2014/main" id="{213DA2B4-A827-4678-B7CA-1D9E850A6EED}"/>
              </a:ext>
            </a:extLst>
          </p:cNvPr>
          <p:cNvSpPr/>
          <p:nvPr/>
        </p:nvSpPr>
        <p:spPr>
          <a:xfrm>
            <a:off x="915637" y="1299405"/>
            <a:ext cx="4446072" cy="5545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pic>
        <p:nvPicPr>
          <p:cNvPr id="4" name="Picture 3">
            <a:extLst>
              <a:ext uri="{FF2B5EF4-FFF2-40B4-BE49-F238E27FC236}">
                <a16:creationId xmlns:a16="http://schemas.microsoft.com/office/drawing/2014/main" id="{08D439CC-01DC-45B0-94AC-040DB214F20D}"/>
              </a:ext>
            </a:extLst>
          </p:cNvPr>
          <p:cNvPicPr>
            <a:picLocks noChangeAspect="1"/>
          </p:cNvPicPr>
          <p:nvPr/>
        </p:nvPicPr>
        <p:blipFill>
          <a:blip r:embed="rId4"/>
          <a:stretch>
            <a:fillRect/>
          </a:stretch>
        </p:blipFill>
        <p:spPr>
          <a:xfrm>
            <a:off x="915637" y="2360729"/>
            <a:ext cx="10445221" cy="2533462"/>
          </a:xfrm>
          <a:prstGeom prst="rect">
            <a:avLst/>
          </a:prstGeom>
        </p:spPr>
      </p:pic>
    </p:spTree>
    <p:extLst>
      <p:ext uri="{BB962C8B-B14F-4D97-AF65-F5344CB8AC3E}">
        <p14:creationId xmlns:p14="http://schemas.microsoft.com/office/powerpoint/2010/main" val="2535854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1200" y="0"/>
            <a:ext cx="12189600" cy="685665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24</a:t>
            </a:fld>
            <a:endParaRPr lang="en-US" dirty="0"/>
          </a:p>
        </p:txBody>
      </p:sp>
      <p:sp>
        <p:nvSpPr>
          <p:cNvPr id="11" name="Title 1">
            <a:extLst>
              <a:ext uri="{FF2B5EF4-FFF2-40B4-BE49-F238E27FC236}">
                <a16:creationId xmlns:a16="http://schemas.microsoft.com/office/drawing/2014/main" id="{9B39DC92-D107-4D94-852E-03676DE5AEB9}"/>
              </a:ext>
            </a:extLst>
          </p:cNvPr>
          <p:cNvSpPr txBox="1">
            <a:spLocks/>
          </p:cNvSpPr>
          <p:nvPr/>
        </p:nvSpPr>
        <p:spPr>
          <a:xfrm>
            <a:off x="785335" y="417088"/>
            <a:ext cx="4717521" cy="882316"/>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125000"/>
              </a:lnSpc>
              <a:spcBef>
                <a:spcPct val="0"/>
              </a:spcBef>
              <a:buNone/>
              <a:defRPr sz="6000" b="1" kern="1200">
                <a:solidFill>
                  <a:schemeClr val="bg1"/>
                </a:solidFill>
                <a:latin typeface="+mj-lt"/>
                <a:ea typeface="+mj-ea"/>
                <a:cs typeface="+mj-cs"/>
              </a:defRPr>
            </a:lvl1pPr>
          </a:lstStyle>
          <a:p>
            <a:r>
              <a:rPr lang="en-US" dirty="0"/>
              <a:t>Part 2 – Data &amp; Models</a:t>
            </a:r>
          </a:p>
        </p:txBody>
      </p:sp>
      <p:sp>
        <p:nvSpPr>
          <p:cNvPr id="12" name="object 5" descr="Beige rectangle">
            <a:extLst>
              <a:ext uri="{FF2B5EF4-FFF2-40B4-BE49-F238E27FC236}">
                <a16:creationId xmlns:a16="http://schemas.microsoft.com/office/drawing/2014/main" id="{213DA2B4-A827-4678-B7CA-1D9E850A6EED}"/>
              </a:ext>
            </a:extLst>
          </p:cNvPr>
          <p:cNvSpPr/>
          <p:nvPr/>
        </p:nvSpPr>
        <p:spPr>
          <a:xfrm>
            <a:off x="915637" y="1299405"/>
            <a:ext cx="4446072" cy="55458"/>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pic>
        <p:nvPicPr>
          <p:cNvPr id="4" name="Picture 3">
            <a:extLst>
              <a:ext uri="{FF2B5EF4-FFF2-40B4-BE49-F238E27FC236}">
                <a16:creationId xmlns:a16="http://schemas.microsoft.com/office/drawing/2014/main" id="{8FEBAC5F-2D43-40BB-ACE5-3A88EF72C0E4}"/>
              </a:ext>
            </a:extLst>
          </p:cNvPr>
          <p:cNvPicPr>
            <a:picLocks noChangeAspect="1"/>
          </p:cNvPicPr>
          <p:nvPr/>
        </p:nvPicPr>
        <p:blipFill>
          <a:blip r:embed="rId4"/>
          <a:stretch>
            <a:fillRect/>
          </a:stretch>
        </p:blipFill>
        <p:spPr>
          <a:xfrm>
            <a:off x="2718884" y="4872699"/>
            <a:ext cx="7211431" cy="1371791"/>
          </a:xfrm>
          <a:prstGeom prst="rect">
            <a:avLst/>
          </a:prstGeom>
        </p:spPr>
      </p:pic>
      <p:sp>
        <p:nvSpPr>
          <p:cNvPr id="10" name="TextBox 9">
            <a:extLst>
              <a:ext uri="{FF2B5EF4-FFF2-40B4-BE49-F238E27FC236}">
                <a16:creationId xmlns:a16="http://schemas.microsoft.com/office/drawing/2014/main" id="{FBBC2792-025D-4312-8782-A8950412CF3E}"/>
              </a:ext>
            </a:extLst>
          </p:cNvPr>
          <p:cNvSpPr txBox="1"/>
          <p:nvPr/>
        </p:nvSpPr>
        <p:spPr>
          <a:xfrm>
            <a:off x="4662055" y="4287982"/>
            <a:ext cx="3151909" cy="369332"/>
          </a:xfrm>
          <a:prstGeom prst="rect">
            <a:avLst/>
          </a:prstGeom>
          <a:noFill/>
        </p:spPr>
        <p:txBody>
          <a:bodyPr wrap="square" rtlCol="0">
            <a:spAutoFit/>
          </a:bodyPr>
          <a:lstStyle/>
          <a:p>
            <a:pPr algn="ctr"/>
            <a:r>
              <a:rPr lang="fr-CA" dirty="0">
                <a:solidFill>
                  <a:schemeClr val="bg1"/>
                </a:solidFill>
              </a:rPr>
              <a:t>On Test Set</a:t>
            </a:r>
            <a:endParaRPr lang="en-CA" dirty="0">
              <a:solidFill>
                <a:schemeClr val="bg1"/>
              </a:solidFill>
            </a:endParaRPr>
          </a:p>
        </p:txBody>
      </p:sp>
      <p:pic>
        <p:nvPicPr>
          <p:cNvPr id="14" name="Picture 13">
            <a:extLst>
              <a:ext uri="{FF2B5EF4-FFF2-40B4-BE49-F238E27FC236}">
                <a16:creationId xmlns:a16="http://schemas.microsoft.com/office/drawing/2014/main" id="{AC91FABB-20D8-49A4-92F1-54296FD830AF}"/>
              </a:ext>
            </a:extLst>
          </p:cNvPr>
          <p:cNvPicPr>
            <a:picLocks noChangeAspect="1"/>
          </p:cNvPicPr>
          <p:nvPr/>
        </p:nvPicPr>
        <p:blipFill>
          <a:blip r:embed="rId5"/>
          <a:stretch>
            <a:fillRect/>
          </a:stretch>
        </p:blipFill>
        <p:spPr>
          <a:xfrm>
            <a:off x="2718884" y="2396263"/>
            <a:ext cx="7173326" cy="1457528"/>
          </a:xfrm>
          <a:prstGeom prst="rect">
            <a:avLst/>
          </a:prstGeom>
        </p:spPr>
      </p:pic>
      <p:sp>
        <p:nvSpPr>
          <p:cNvPr id="15" name="TextBox 14">
            <a:extLst>
              <a:ext uri="{FF2B5EF4-FFF2-40B4-BE49-F238E27FC236}">
                <a16:creationId xmlns:a16="http://schemas.microsoft.com/office/drawing/2014/main" id="{A214C2E1-B0AE-46EF-B4F7-6732BF246965}"/>
              </a:ext>
            </a:extLst>
          </p:cNvPr>
          <p:cNvSpPr txBox="1"/>
          <p:nvPr/>
        </p:nvSpPr>
        <p:spPr>
          <a:xfrm>
            <a:off x="4953000" y="1988127"/>
            <a:ext cx="2625436" cy="369332"/>
          </a:xfrm>
          <a:prstGeom prst="rect">
            <a:avLst/>
          </a:prstGeom>
          <a:noFill/>
        </p:spPr>
        <p:txBody>
          <a:bodyPr wrap="square" rtlCol="0">
            <a:spAutoFit/>
          </a:bodyPr>
          <a:lstStyle/>
          <a:p>
            <a:r>
              <a:rPr lang="fr-CA" dirty="0">
                <a:solidFill>
                  <a:schemeClr val="bg1"/>
                </a:solidFill>
              </a:rPr>
              <a:t>On Validation Set</a:t>
            </a:r>
            <a:endParaRPr lang="en-CA" dirty="0">
              <a:solidFill>
                <a:schemeClr val="bg1"/>
              </a:solidFill>
            </a:endParaRPr>
          </a:p>
        </p:txBody>
      </p:sp>
    </p:spTree>
    <p:extLst>
      <p:ext uri="{BB962C8B-B14F-4D97-AF65-F5344CB8AC3E}">
        <p14:creationId xmlns:p14="http://schemas.microsoft.com/office/powerpoint/2010/main" val="1830514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1200" y="0"/>
            <a:ext cx="12189600" cy="685665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25</a:t>
            </a:fld>
            <a:endParaRPr lang="en-US" dirty="0"/>
          </a:p>
        </p:txBody>
      </p:sp>
      <p:sp>
        <p:nvSpPr>
          <p:cNvPr id="11" name="Title 1">
            <a:extLst>
              <a:ext uri="{FF2B5EF4-FFF2-40B4-BE49-F238E27FC236}">
                <a16:creationId xmlns:a16="http://schemas.microsoft.com/office/drawing/2014/main" id="{9B39DC92-D107-4D94-852E-03676DE5AEB9}"/>
              </a:ext>
            </a:extLst>
          </p:cNvPr>
          <p:cNvSpPr txBox="1">
            <a:spLocks/>
          </p:cNvSpPr>
          <p:nvPr/>
        </p:nvSpPr>
        <p:spPr>
          <a:xfrm>
            <a:off x="785335" y="417088"/>
            <a:ext cx="7672865" cy="882316"/>
          </a:xfrm>
          <a:prstGeom prst="rect">
            <a:avLst/>
          </a:prstGeom>
        </p:spPr>
        <p:txBody>
          <a:bodyPr vert="horz" lIns="91440" tIns="45720" rIns="91440" bIns="45720" rtlCol="0" anchor="b">
            <a:normAutofit fontScale="40000" lnSpcReduction="20000"/>
          </a:bodyPr>
          <a:lstStyle>
            <a:lvl1pPr algn="ctr" defTabSz="914400" rtl="0" eaLnBrk="1" latinLnBrk="0" hangingPunct="1">
              <a:lnSpc>
                <a:spcPct val="125000"/>
              </a:lnSpc>
              <a:spcBef>
                <a:spcPct val="0"/>
              </a:spcBef>
              <a:buNone/>
              <a:defRPr sz="6000" b="1" kern="1200">
                <a:solidFill>
                  <a:schemeClr val="bg1"/>
                </a:solidFill>
                <a:latin typeface="+mj-lt"/>
                <a:ea typeface="+mj-ea"/>
                <a:cs typeface="+mj-cs"/>
              </a:defRPr>
            </a:lvl1pPr>
          </a:lstStyle>
          <a:p>
            <a:pPr algn="l"/>
            <a:r>
              <a:rPr lang="en-US" dirty="0"/>
              <a:t>Part 2 – Data &amp; Models: Feature Importance</a:t>
            </a:r>
          </a:p>
        </p:txBody>
      </p:sp>
      <p:sp>
        <p:nvSpPr>
          <p:cNvPr id="12" name="object 5" descr="Beige rectangle">
            <a:extLst>
              <a:ext uri="{FF2B5EF4-FFF2-40B4-BE49-F238E27FC236}">
                <a16:creationId xmlns:a16="http://schemas.microsoft.com/office/drawing/2014/main" id="{213DA2B4-A827-4678-B7CA-1D9E850A6EED}"/>
              </a:ext>
            </a:extLst>
          </p:cNvPr>
          <p:cNvSpPr/>
          <p:nvPr/>
        </p:nvSpPr>
        <p:spPr>
          <a:xfrm flipV="1">
            <a:off x="874072" y="1343013"/>
            <a:ext cx="6669727" cy="4571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pic>
        <p:nvPicPr>
          <p:cNvPr id="3" name="Picture 2">
            <a:extLst>
              <a:ext uri="{FF2B5EF4-FFF2-40B4-BE49-F238E27FC236}">
                <a16:creationId xmlns:a16="http://schemas.microsoft.com/office/drawing/2014/main" id="{41373B44-3B78-4030-8598-9E60D0BA7F83}"/>
              </a:ext>
            </a:extLst>
          </p:cNvPr>
          <p:cNvPicPr>
            <a:picLocks noChangeAspect="1"/>
          </p:cNvPicPr>
          <p:nvPr/>
        </p:nvPicPr>
        <p:blipFill>
          <a:blip r:embed="rId4"/>
          <a:stretch>
            <a:fillRect/>
          </a:stretch>
        </p:blipFill>
        <p:spPr>
          <a:xfrm>
            <a:off x="1233407" y="3283428"/>
            <a:ext cx="3810532" cy="1533739"/>
          </a:xfrm>
          <a:prstGeom prst="rect">
            <a:avLst/>
          </a:prstGeom>
        </p:spPr>
      </p:pic>
      <p:pic>
        <p:nvPicPr>
          <p:cNvPr id="13" name="Picture 12">
            <a:extLst>
              <a:ext uri="{FF2B5EF4-FFF2-40B4-BE49-F238E27FC236}">
                <a16:creationId xmlns:a16="http://schemas.microsoft.com/office/drawing/2014/main" id="{4F0459E5-8662-42A3-BF02-CE81F3387013}"/>
              </a:ext>
            </a:extLst>
          </p:cNvPr>
          <p:cNvPicPr>
            <a:picLocks noChangeAspect="1"/>
          </p:cNvPicPr>
          <p:nvPr/>
        </p:nvPicPr>
        <p:blipFill>
          <a:blip r:embed="rId5"/>
          <a:stretch>
            <a:fillRect/>
          </a:stretch>
        </p:blipFill>
        <p:spPr>
          <a:xfrm>
            <a:off x="6274946" y="3283428"/>
            <a:ext cx="3810532" cy="1867161"/>
          </a:xfrm>
          <a:prstGeom prst="rect">
            <a:avLst/>
          </a:prstGeom>
        </p:spPr>
      </p:pic>
      <p:sp>
        <p:nvSpPr>
          <p:cNvPr id="16" name="TextBox 15">
            <a:extLst>
              <a:ext uri="{FF2B5EF4-FFF2-40B4-BE49-F238E27FC236}">
                <a16:creationId xmlns:a16="http://schemas.microsoft.com/office/drawing/2014/main" id="{A0781F1A-C527-4897-8F34-07FB8B8C19DA}"/>
              </a:ext>
            </a:extLst>
          </p:cNvPr>
          <p:cNvSpPr txBox="1"/>
          <p:nvPr/>
        </p:nvSpPr>
        <p:spPr>
          <a:xfrm>
            <a:off x="1330036" y="1697182"/>
            <a:ext cx="9531928" cy="646331"/>
          </a:xfrm>
          <a:prstGeom prst="rect">
            <a:avLst/>
          </a:prstGeom>
          <a:noFill/>
        </p:spPr>
        <p:txBody>
          <a:bodyPr wrap="square" rtlCol="0">
            <a:spAutoFit/>
          </a:bodyPr>
          <a:lstStyle/>
          <a:p>
            <a:r>
              <a:rPr lang="fr-CA" dirty="0" err="1">
                <a:solidFill>
                  <a:schemeClr val="bg1"/>
                </a:solidFill>
              </a:rPr>
              <a:t>Sklearn’s</a:t>
            </a:r>
            <a:r>
              <a:rPr lang="fr-CA" dirty="0">
                <a:solidFill>
                  <a:schemeClr val="bg1"/>
                </a:solidFill>
              </a:rPr>
              <a:t> </a:t>
            </a:r>
            <a:r>
              <a:rPr lang="fr-CA" u="sng" dirty="0">
                <a:solidFill>
                  <a:schemeClr val="bg1"/>
                </a:solidFill>
              </a:rPr>
              <a:t>permutation importance:</a:t>
            </a:r>
            <a:r>
              <a:rPr lang="fr-CA" dirty="0">
                <a:solidFill>
                  <a:schemeClr val="bg1"/>
                </a:solidFill>
              </a:rPr>
              <a:t> </a:t>
            </a:r>
            <a:r>
              <a:rPr lang="en-US" dirty="0">
                <a:solidFill>
                  <a:schemeClr val="bg1"/>
                </a:solidFill>
              </a:rPr>
              <a:t>Permutation feature importance is a model inspection technique that can be used for any fitted estimator when the data is tabular.</a:t>
            </a:r>
            <a:endParaRPr lang="en-CA" dirty="0">
              <a:solidFill>
                <a:schemeClr val="bg1"/>
              </a:solidFill>
            </a:endParaRPr>
          </a:p>
        </p:txBody>
      </p:sp>
      <p:sp>
        <p:nvSpPr>
          <p:cNvPr id="17" name="TextBox 16">
            <a:extLst>
              <a:ext uri="{FF2B5EF4-FFF2-40B4-BE49-F238E27FC236}">
                <a16:creationId xmlns:a16="http://schemas.microsoft.com/office/drawing/2014/main" id="{3C5E9870-D266-469D-B387-738CC77BB7C7}"/>
              </a:ext>
            </a:extLst>
          </p:cNvPr>
          <p:cNvSpPr txBox="1"/>
          <p:nvPr/>
        </p:nvSpPr>
        <p:spPr>
          <a:xfrm>
            <a:off x="1233407" y="2646218"/>
            <a:ext cx="3754229" cy="369332"/>
          </a:xfrm>
          <a:prstGeom prst="rect">
            <a:avLst/>
          </a:prstGeom>
          <a:noFill/>
        </p:spPr>
        <p:txBody>
          <a:bodyPr wrap="square" rtlCol="0">
            <a:spAutoFit/>
          </a:bodyPr>
          <a:lstStyle/>
          <a:p>
            <a:r>
              <a:rPr lang="fr-CA" dirty="0" err="1">
                <a:solidFill>
                  <a:schemeClr val="bg1"/>
                </a:solidFill>
              </a:rPr>
              <a:t>Linear</a:t>
            </a:r>
            <a:r>
              <a:rPr lang="fr-CA" dirty="0">
                <a:solidFill>
                  <a:schemeClr val="bg1"/>
                </a:solidFill>
              </a:rPr>
              <a:t> model</a:t>
            </a:r>
            <a:endParaRPr lang="en-CA" dirty="0">
              <a:solidFill>
                <a:schemeClr val="bg1"/>
              </a:solidFill>
            </a:endParaRPr>
          </a:p>
        </p:txBody>
      </p:sp>
      <p:sp>
        <p:nvSpPr>
          <p:cNvPr id="18" name="TextBox 17">
            <a:extLst>
              <a:ext uri="{FF2B5EF4-FFF2-40B4-BE49-F238E27FC236}">
                <a16:creationId xmlns:a16="http://schemas.microsoft.com/office/drawing/2014/main" id="{65929F7B-2AE8-4928-B2DE-348BF58048AE}"/>
              </a:ext>
            </a:extLst>
          </p:cNvPr>
          <p:cNvSpPr txBox="1"/>
          <p:nvPr/>
        </p:nvSpPr>
        <p:spPr>
          <a:xfrm>
            <a:off x="6274946" y="2672018"/>
            <a:ext cx="3754229" cy="369332"/>
          </a:xfrm>
          <a:prstGeom prst="rect">
            <a:avLst/>
          </a:prstGeom>
          <a:noFill/>
        </p:spPr>
        <p:txBody>
          <a:bodyPr wrap="square" rtlCol="0">
            <a:spAutoFit/>
          </a:bodyPr>
          <a:lstStyle/>
          <a:p>
            <a:r>
              <a:rPr lang="fr-CA" dirty="0" err="1">
                <a:solidFill>
                  <a:schemeClr val="bg1"/>
                </a:solidFill>
              </a:rPr>
              <a:t>Random</a:t>
            </a:r>
            <a:r>
              <a:rPr lang="fr-CA" dirty="0">
                <a:solidFill>
                  <a:schemeClr val="bg1"/>
                </a:solidFill>
              </a:rPr>
              <a:t> Forest </a:t>
            </a:r>
            <a:r>
              <a:rPr lang="fr-CA" dirty="0" err="1">
                <a:solidFill>
                  <a:schemeClr val="bg1"/>
                </a:solidFill>
              </a:rPr>
              <a:t>Regressor</a:t>
            </a:r>
            <a:endParaRPr lang="en-CA" dirty="0">
              <a:solidFill>
                <a:schemeClr val="bg1"/>
              </a:solidFill>
            </a:endParaRPr>
          </a:p>
        </p:txBody>
      </p:sp>
      <p:sp>
        <p:nvSpPr>
          <p:cNvPr id="19" name="TextBox 18">
            <a:extLst>
              <a:ext uri="{FF2B5EF4-FFF2-40B4-BE49-F238E27FC236}">
                <a16:creationId xmlns:a16="http://schemas.microsoft.com/office/drawing/2014/main" id="{54966D5E-AD38-4978-A1CC-2C0346B05C13}"/>
              </a:ext>
            </a:extLst>
          </p:cNvPr>
          <p:cNvSpPr txBox="1"/>
          <p:nvPr/>
        </p:nvSpPr>
        <p:spPr>
          <a:xfrm>
            <a:off x="2812473" y="5264727"/>
            <a:ext cx="7273005" cy="369332"/>
          </a:xfrm>
          <a:prstGeom prst="rect">
            <a:avLst/>
          </a:prstGeom>
          <a:noFill/>
        </p:spPr>
        <p:txBody>
          <a:bodyPr wrap="square" rtlCol="0">
            <a:spAutoFit/>
          </a:bodyPr>
          <a:lstStyle/>
          <a:p>
            <a:r>
              <a:rPr lang="fr-CA" dirty="0">
                <a:solidFill>
                  <a:schemeClr val="bg1"/>
                </a:solidFill>
              </a:rPr>
              <a:t>Top 5 </a:t>
            </a:r>
            <a:r>
              <a:rPr lang="fr-CA" dirty="0" err="1">
                <a:solidFill>
                  <a:schemeClr val="bg1"/>
                </a:solidFill>
              </a:rPr>
              <a:t>most</a:t>
            </a:r>
            <a:r>
              <a:rPr lang="fr-CA" dirty="0">
                <a:solidFill>
                  <a:schemeClr val="bg1"/>
                </a:solidFill>
              </a:rPr>
              <a:t> important </a:t>
            </a:r>
            <a:r>
              <a:rPr lang="fr-CA" dirty="0" err="1">
                <a:solidFill>
                  <a:schemeClr val="bg1"/>
                </a:solidFill>
              </a:rPr>
              <a:t>features</a:t>
            </a:r>
            <a:r>
              <a:rPr lang="fr-CA" dirty="0">
                <a:solidFill>
                  <a:schemeClr val="bg1"/>
                </a:solidFill>
              </a:rPr>
              <a:t> are the </a:t>
            </a:r>
            <a:r>
              <a:rPr lang="fr-CA" dirty="0" err="1">
                <a:solidFill>
                  <a:schemeClr val="bg1"/>
                </a:solidFill>
              </a:rPr>
              <a:t>same</a:t>
            </a:r>
            <a:r>
              <a:rPr lang="fr-CA" dirty="0">
                <a:solidFill>
                  <a:schemeClr val="bg1"/>
                </a:solidFill>
              </a:rPr>
              <a:t>, in the </a:t>
            </a:r>
            <a:r>
              <a:rPr lang="fr-CA" dirty="0" err="1">
                <a:solidFill>
                  <a:schemeClr val="bg1"/>
                </a:solidFill>
              </a:rPr>
              <a:t>same</a:t>
            </a:r>
            <a:r>
              <a:rPr lang="fr-CA" dirty="0">
                <a:solidFill>
                  <a:schemeClr val="bg1"/>
                </a:solidFill>
              </a:rPr>
              <a:t> </a:t>
            </a:r>
            <a:r>
              <a:rPr lang="fr-CA" dirty="0" err="1">
                <a:solidFill>
                  <a:schemeClr val="bg1"/>
                </a:solidFill>
              </a:rPr>
              <a:t>order</a:t>
            </a:r>
            <a:endParaRPr lang="en-CA" dirty="0">
              <a:solidFill>
                <a:schemeClr val="bg1"/>
              </a:solidFill>
            </a:endParaRPr>
          </a:p>
        </p:txBody>
      </p:sp>
    </p:spTree>
    <p:extLst>
      <p:ext uri="{BB962C8B-B14F-4D97-AF65-F5344CB8AC3E}">
        <p14:creationId xmlns:p14="http://schemas.microsoft.com/office/powerpoint/2010/main" val="1787331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1200" y="0"/>
            <a:ext cx="12189600" cy="685665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26</a:t>
            </a:fld>
            <a:endParaRPr lang="en-US" dirty="0"/>
          </a:p>
        </p:txBody>
      </p:sp>
      <p:sp>
        <p:nvSpPr>
          <p:cNvPr id="10" name="TextBox 9">
            <a:extLst>
              <a:ext uri="{FF2B5EF4-FFF2-40B4-BE49-F238E27FC236}">
                <a16:creationId xmlns:a16="http://schemas.microsoft.com/office/drawing/2014/main" id="{464547F8-0C1F-4F06-9DFB-7360CC266242}"/>
              </a:ext>
            </a:extLst>
          </p:cNvPr>
          <p:cNvSpPr txBox="1"/>
          <p:nvPr/>
        </p:nvSpPr>
        <p:spPr>
          <a:xfrm>
            <a:off x="915637" y="1468582"/>
            <a:ext cx="8693727" cy="1077218"/>
          </a:xfrm>
          <a:prstGeom prst="rect">
            <a:avLst/>
          </a:prstGeom>
          <a:noFill/>
        </p:spPr>
        <p:txBody>
          <a:bodyPr wrap="square" rtlCol="0">
            <a:spAutoFit/>
          </a:bodyPr>
          <a:lstStyle/>
          <a:p>
            <a:pPr marL="285750" indent="-285750">
              <a:buFont typeface="Arial" panose="020B0604020202020204" pitchFamily="34" charset="0"/>
              <a:buChar char="•"/>
            </a:pPr>
            <a:r>
              <a:rPr lang="fr-CA" sz="1600" dirty="0" err="1">
                <a:solidFill>
                  <a:schemeClr val="accent6"/>
                </a:solidFill>
              </a:rPr>
              <a:t>Recommendation</a:t>
            </a:r>
            <a:r>
              <a:rPr lang="fr-CA" sz="1600" dirty="0">
                <a:solidFill>
                  <a:schemeClr val="accent6"/>
                </a:solidFill>
              </a:rPr>
              <a:t>: </a:t>
            </a:r>
            <a:r>
              <a:rPr lang="fr-CA" sz="1600" dirty="0" err="1">
                <a:solidFill>
                  <a:schemeClr val="bg1"/>
                </a:solidFill>
              </a:rPr>
              <a:t>Improving</a:t>
            </a:r>
            <a:r>
              <a:rPr lang="fr-CA" sz="1600" dirty="0">
                <a:solidFill>
                  <a:schemeClr val="bg1"/>
                </a:solidFill>
              </a:rPr>
              <a:t> </a:t>
            </a:r>
            <a:r>
              <a:rPr lang="fr-CA" sz="1600" dirty="0" err="1">
                <a:solidFill>
                  <a:schemeClr val="bg1"/>
                </a:solidFill>
              </a:rPr>
              <a:t>Breweries</a:t>
            </a:r>
            <a:r>
              <a:rPr lang="fr-CA" sz="1600" dirty="0">
                <a:solidFill>
                  <a:schemeClr val="bg1"/>
                </a:solidFill>
              </a:rPr>
              <a:t> </a:t>
            </a:r>
            <a:r>
              <a:rPr lang="fr-CA" sz="1600" dirty="0" err="1">
                <a:solidFill>
                  <a:schemeClr val="bg1"/>
                </a:solidFill>
              </a:rPr>
              <a:t>Decision-Making</a:t>
            </a:r>
            <a:r>
              <a:rPr lang="fr-CA" sz="1600" dirty="0">
                <a:solidFill>
                  <a:schemeClr val="bg1"/>
                </a:solidFill>
              </a:rPr>
              <a:t> by </a:t>
            </a:r>
            <a:r>
              <a:rPr lang="fr-CA" sz="1600" dirty="0" err="1">
                <a:solidFill>
                  <a:schemeClr val="bg1"/>
                </a:solidFill>
              </a:rPr>
              <a:t>Prioritizing</a:t>
            </a:r>
            <a:r>
              <a:rPr lang="fr-CA" sz="1600" dirty="0">
                <a:solidFill>
                  <a:schemeClr val="bg1"/>
                </a:solidFill>
              </a:rPr>
              <a:t> the Right </a:t>
            </a:r>
            <a:r>
              <a:rPr lang="fr-CA" sz="1600" dirty="0" err="1">
                <a:solidFill>
                  <a:schemeClr val="bg1"/>
                </a:solidFill>
              </a:rPr>
              <a:t>Elements</a:t>
            </a:r>
            <a:endParaRPr lang="fr-CA" sz="1600" dirty="0">
              <a:solidFill>
                <a:schemeClr val="accent6"/>
              </a:solidFill>
            </a:endParaRPr>
          </a:p>
          <a:p>
            <a:pPr marL="285750" indent="-285750">
              <a:buFont typeface="Arial" panose="020B0604020202020204" pitchFamily="34" charset="0"/>
              <a:buChar char="•"/>
            </a:pPr>
            <a:r>
              <a:rPr lang="fr-CA" sz="1600" dirty="0">
                <a:solidFill>
                  <a:schemeClr val="accent6"/>
                </a:solidFill>
              </a:rPr>
              <a:t>Limitations and Short-</a:t>
            </a:r>
            <a:r>
              <a:rPr lang="fr-CA" sz="1600" dirty="0" err="1">
                <a:solidFill>
                  <a:schemeClr val="accent6"/>
                </a:solidFill>
              </a:rPr>
              <a:t>Term</a:t>
            </a:r>
            <a:r>
              <a:rPr lang="fr-CA" sz="1600" dirty="0">
                <a:solidFill>
                  <a:schemeClr val="accent6"/>
                </a:solidFill>
              </a:rPr>
              <a:t> Solutions</a:t>
            </a:r>
          </a:p>
          <a:p>
            <a:pPr marL="285750" indent="-285750">
              <a:buFont typeface="Arial" panose="020B0604020202020204" pitchFamily="34" charset="0"/>
              <a:buChar char="•"/>
            </a:pPr>
            <a:r>
              <a:rPr lang="fr-CA" sz="1600" dirty="0" err="1">
                <a:solidFill>
                  <a:schemeClr val="bg1"/>
                </a:solidFill>
              </a:rPr>
              <a:t>Providing</a:t>
            </a:r>
            <a:r>
              <a:rPr lang="fr-CA" sz="1600" dirty="0">
                <a:solidFill>
                  <a:schemeClr val="bg1"/>
                </a:solidFill>
              </a:rPr>
              <a:t> Customer Services </a:t>
            </a:r>
            <a:r>
              <a:rPr lang="fr-CA" sz="1600" dirty="0" err="1">
                <a:solidFill>
                  <a:schemeClr val="bg1"/>
                </a:solidFill>
              </a:rPr>
              <a:t>Through</a:t>
            </a:r>
            <a:r>
              <a:rPr lang="fr-CA" sz="1600" dirty="0">
                <a:solidFill>
                  <a:schemeClr val="bg1"/>
                </a:solidFill>
              </a:rPr>
              <a:t> </a:t>
            </a:r>
            <a:r>
              <a:rPr lang="fr-CA" sz="1600" dirty="0" err="1">
                <a:solidFill>
                  <a:schemeClr val="bg1"/>
                </a:solidFill>
              </a:rPr>
              <a:t>Recommender</a:t>
            </a:r>
            <a:r>
              <a:rPr lang="fr-CA" sz="1600" dirty="0">
                <a:solidFill>
                  <a:schemeClr val="bg1"/>
                </a:solidFill>
              </a:rPr>
              <a:t> </a:t>
            </a:r>
            <a:r>
              <a:rPr lang="fr-CA" sz="1600" dirty="0" err="1">
                <a:solidFill>
                  <a:schemeClr val="bg1"/>
                </a:solidFill>
              </a:rPr>
              <a:t>Systems</a:t>
            </a:r>
            <a:endParaRPr lang="fr-CA" sz="1600" dirty="0">
              <a:solidFill>
                <a:schemeClr val="bg1"/>
              </a:solidFill>
            </a:endParaRPr>
          </a:p>
          <a:p>
            <a:pPr marL="285750" indent="-285750">
              <a:buFont typeface="Arial" panose="020B0604020202020204" pitchFamily="34" charset="0"/>
              <a:buChar char="•"/>
            </a:pPr>
            <a:r>
              <a:rPr lang="en-CA" sz="1600" dirty="0">
                <a:solidFill>
                  <a:schemeClr val="bg1"/>
                </a:solidFill>
              </a:rPr>
              <a:t>Refining Our Understanding Through Customer Segmentation</a:t>
            </a:r>
            <a:endParaRPr lang="en-CA" dirty="0">
              <a:solidFill>
                <a:schemeClr val="bg1"/>
              </a:solidFill>
            </a:endParaRPr>
          </a:p>
        </p:txBody>
      </p:sp>
      <p:sp>
        <p:nvSpPr>
          <p:cNvPr id="11" name="Title 1">
            <a:extLst>
              <a:ext uri="{FF2B5EF4-FFF2-40B4-BE49-F238E27FC236}">
                <a16:creationId xmlns:a16="http://schemas.microsoft.com/office/drawing/2014/main" id="{9B39DC92-D107-4D94-852E-03676DE5AEB9}"/>
              </a:ext>
            </a:extLst>
          </p:cNvPr>
          <p:cNvSpPr txBox="1">
            <a:spLocks/>
          </p:cNvSpPr>
          <p:nvPr/>
        </p:nvSpPr>
        <p:spPr>
          <a:xfrm>
            <a:off x="785335" y="417088"/>
            <a:ext cx="10582320" cy="882316"/>
          </a:xfrm>
          <a:prstGeom prst="rect">
            <a:avLst/>
          </a:prstGeom>
        </p:spPr>
        <p:txBody>
          <a:bodyPr vert="horz" lIns="91440" tIns="45720" rIns="91440" bIns="45720" rtlCol="0" anchor="b">
            <a:normAutofit fontScale="40000" lnSpcReduction="20000"/>
          </a:bodyPr>
          <a:lstStyle>
            <a:lvl1pPr algn="ctr" defTabSz="914400" rtl="0" eaLnBrk="1" latinLnBrk="0" hangingPunct="1">
              <a:lnSpc>
                <a:spcPct val="125000"/>
              </a:lnSpc>
              <a:spcBef>
                <a:spcPct val="0"/>
              </a:spcBef>
              <a:buNone/>
              <a:defRPr sz="6000" b="1" kern="1200">
                <a:solidFill>
                  <a:schemeClr val="bg1"/>
                </a:solidFill>
                <a:latin typeface="+mj-lt"/>
                <a:ea typeface="+mj-ea"/>
                <a:cs typeface="+mj-cs"/>
              </a:defRPr>
            </a:lvl1pPr>
          </a:lstStyle>
          <a:p>
            <a:pPr algn="l"/>
            <a:r>
              <a:rPr lang="en-US" dirty="0"/>
              <a:t>Part 3 – So What? Future Directions, Deployment and Business Impact</a:t>
            </a:r>
          </a:p>
        </p:txBody>
      </p:sp>
      <p:sp>
        <p:nvSpPr>
          <p:cNvPr id="12" name="object 5" descr="Beige rectangle">
            <a:extLst>
              <a:ext uri="{FF2B5EF4-FFF2-40B4-BE49-F238E27FC236}">
                <a16:creationId xmlns:a16="http://schemas.microsoft.com/office/drawing/2014/main" id="{213DA2B4-A827-4678-B7CA-1D9E850A6EED}"/>
              </a:ext>
            </a:extLst>
          </p:cNvPr>
          <p:cNvSpPr/>
          <p:nvPr/>
        </p:nvSpPr>
        <p:spPr>
          <a:xfrm>
            <a:off x="915636" y="1299404"/>
            <a:ext cx="10091799" cy="5545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2" name="TextBox 1">
            <a:extLst>
              <a:ext uri="{FF2B5EF4-FFF2-40B4-BE49-F238E27FC236}">
                <a16:creationId xmlns:a16="http://schemas.microsoft.com/office/drawing/2014/main" id="{653A8C22-20C4-4B2D-AEB0-0BFE982A38F3}"/>
              </a:ext>
            </a:extLst>
          </p:cNvPr>
          <p:cNvSpPr txBox="1"/>
          <p:nvPr/>
        </p:nvSpPr>
        <p:spPr>
          <a:xfrm>
            <a:off x="1149100" y="3235037"/>
            <a:ext cx="10467936" cy="2708434"/>
          </a:xfrm>
          <a:prstGeom prst="rect">
            <a:avLst/>
          </a:prstGeom>
          <a:noFill/>
        </p:spPr>
        <p:txBody>
          <a:bodyPr wrap="square" rtlCol="0">
            <a:spAutoFit/>
          </a:bodyPr>
          <a:lstStyle/>
          <a:p>
            <a:pPr marL="285750" indent="-285750">
              <a:buFont typeface="Wingdings" panose="05000000000000000000" pitchFamily="2" charset="2"/>
              <a:buChar char="Ø"/>
            </a:pPr>
            <a:r>
              <a:rPr lang="fr-CA" dirty="0" err="1">
                <a:solidFill>
                  <a:schemeClr val="bg1"/>
                </a:solidFill>
              </a:rPr>
              <a:t>Recommendation</a:t>
            </a:r>
            <a:r>
              <a:rPr lang="fr-CA" dirty="0">
                <a:solidFill>
                  <a:schemeClr val="bg1"/>
                </a:solidFill>
              </a:rPr>
              <a:t>: </a:t>
            </a:r>
            <a:r>
              <a:rPr lang="fr-CA" sz="1600" dirty="0" err="1">
                <a:solidFill>
                  <a:schemeClr val="bg1"/>
                </a:solidFill>
                <a:sym typeface="Wingdings" panose="05000000000000000000" pitchFamily="2" charset="2"/>
              </a:rPr>
              <a:t>Feature</a:t>
            </a:r>
            <a:r>
              <a:rPr lang="fr-CA" sz="1600" dirty="0">
                <a:solidFill>
                  <a:schemeClr val="bg1"/>
                </a:solidFill>
                <a:sym typeface="Wingdings" panose="05000000000000000000" pitchFamily="2" charset="2"/>
              </a:rPr>
              <a:t> Importance</a:t>
            </a:r>
            <a:r>
              <a:rPr lang="fr-CA" sz="1600" dirty="0">
                <a:solidFill>
                  <a:schemeClr val="bg1"/>
                </a:solidFill>
              </a:rPr>
              <a:t> </a:t>
            </a:r>
            <a:r>
              <a:rPr lang="fr-CA" sz="1600" dirty="0">
                <a:solidFill>
                  <a:schemeClr val="bg1"/>
                </a:solidFill>
                <a:sym typeface="Wingdings" panose="05000000000000000000" pitchFamily="2" charset="2"/>
              </a:rPr>
              <a:t> </a:t>
            </a:r>
            <a:r>
              <a:rPr lang="fr-CA" sz="1600" dirty="0">
                <a:solidFill>
                  <a:schemeClr val="bg1"/>
                </a:solidFill>
              </a:rPr>
              <a:t> </a:t>
            </a:r>
            <a:r>
              <a:rPr lang="fr-CA" sz="1600" dirty="0" err="1">
                <a:solidFill>
                  <a:schemeClr val="bg1"/>
                </a:solidFill>
              </a:rPr>
              <a:t>Priorities</a:t>
            </a:r>
            <a:r>
              <a:rPr lang="fr-CA" sz="1600" dirty="0">
                <a:solidFill>
                  <a:schemeClr val="bg1"/>
                </a:solidFill>
                <a:sym typeface="Wingdings" panose="05000000000000000000" pitchFamily="2" charset="2"/>
              </a:rPr>
              <a:t> (taste &gt; </a:t>
            </a:r>
            <a:r>
              <a:rPr lang="fr-CA" sz="1600" dirty="0" err="1">
                <a:solidFill>
                  <a:schemeClr val="bg1"/>
                </a:solidFill>
                <a:sym typeface="Wingdings" panose="05000000000000000000" pitchFamily="2" charset="2"/>
              </a:rPr>
              <a:t>palate</a:t>
            </a:r>
            <a:r>
              <a:rPr lang="fr-CA" sz="1600" dirty="0">
                <a:solidFill>
                  <a:schemeClr val="bg1"/>
                </a:solidFill>
                <a:sym typeface="Wingdings" panose="05000000000000000000" pitchFamily="2" charset="2"/>
              </a:rPr>
              <a:t> &gt; </a:t>
            </a:r>
            <a:r>
              <a:rPr lang="fr-CA" sz="1600" dirty="0" err="1">
                <a:solidFill>
                  <a:schemeClr val="bg1"/>
                </a:solidFill>
                <a:sym typeface="Wingdings" panose="05000000000000000000" pitchFamily="2" charset="2"/>
              </a:rPr>
              <a:t>aroma</a:t>
            </a:r>
            <a:r>
              <a:rPr lang="fr-CA" sz="1600" dirty="0">
                <a:solidFill>
                  <a:schemeClr val="bg1"/>
                </a:solidFill>
                <a:sym typeface="Wingdings" panose="05000000000000000000" pitchFamily="2" charset="2"/>
              </a:rPr>
              <a:t> &gt; </a:t>
            </a:r>
            <a:r>
              <a:rPr lang="fr-CA" sz="1600" dirty="0" err="1">
                <a:solidFill>
                  <a:schemeClr val="bg1"/>
                </a:solidFill>
                <a:sym typeface="Wingdings" panose="05000000000000000000" pitchFamily="2" charset="2"/>
              </a:rPr>
              <a:t>appearance</a:t>
            </a:r>
            <a:r>
              <a:rPr lang="fr-CA" sz="1600" dirty="0">
                <a:solidFill>
                  <a:schemeClr val="bg1"/>
                </a:solidFill>
                <a:sym typeface="Wingdings" panose="05000000000000000000" pitchFamily="2" charset="2"/>
              </a:rPr>
              <a:t>)</a:t>
            </a:r>
            <a:endParaRPr lang="fr-CA" sz="1600" dirty="0">
              <a:solidFill>
                <a:schemeClr val="bg1"/>
              </a:solidFill>
            </a:endParaRPr>
          </a:p>
          <a:p>
            <a:pPr marL="285750" indent="-285750">
              <a:buFont typeface="Wingdings" panose="05000000000000000000" pitchFamily="2" charset="2"/>
              <a:buChar char="Ø"/>
            </a:pPr>
            <a:endParaRPr lang="fr-CA" dirty="0">
              <a:solidFill>
                <a:schemeClr val="bg1"/>
              </a:solidFill>
            </a:endParaRPr>
          </a:p>
          <a:p>
            <a:pPr marL="285750" indent="-285750">
              <a:buFont typeface="Wingdings" panose="05000000000000000000" pitchFamily="2" charset="2"/>
              <a:buChar char="Ø"/>
            </a:pPr>
            <a:r>
              <a:rPr lang="fr-CA" dirty="0">
                <a:solidFill>
                  <a:schemeClr val="bg1"/>
                </a:solidFill>
              </a:rPr>
              <a:t>Limitations and Short-</a:t>
            </a:r>
            <a:r>
              <a:rPr lang="fr-CA" dirty="0" err="1">
                <a:solidFill>
                  <a:schemeClr val="bg1"/>
                </a:solidFill>
              </a:rPr>
              <a:t>Term</a:t>
            </a:r>
            <a:r>
              <a:rPr lang="fr-CA" dirty="0">
                <a:solidFill>
                  <a:schemeClr val="bg1"/>
                </a:solidFill>
              </a:rPr>
              <a:t> Solutions:</a:t>
            </a:r>
          </a:p>
          <a:p>
            <a:pPr marL="742950" lvl="1" indent="-285750">
              <a:buFont typeface="Wingdings" panose="05000000000000000000" pitchFamily="2" charset="2"/>
              <a:buChar char="Ø"/>
            </a:pPr>
            <a:r>
              <a:rPr lang="fr-CA" sz="1600" dirty="0">
                <a:solidFill>
                  <a:schemeClr val="bg1"/>
                </a:solidFill>
              </a:rPr>
              <a:t>Limited </a:t>
            </a:r>
            <a:r>
              <a:rPr lang="fr-CA" sz="1600" dirty="0" err="1">
                <a:solidFill>
                  <a:schemeClr val="bg1"/>
                </a:solidFill>
              </a:rPr>
              <a:t>number</a:t>
            </a:r>
            <a:r>
              <a:rPr lang="fr-CA" sz="1600" dirty="0">
                <a:solidFill>
                  <a:schemeClr val="bg1"/>
                </a:solidFill>
              </a:rPr>
              <a:t> of </a:t>
            </a:r>
            <a:r>
              <a:rPr lang="fr-CA" sz="1600" dirty="0" err="1">
                <a:solidFill>
                  <a:schemeClr val="bg1"/>
                </a:solidFill>
              </a:rPr>
              <a:t>features</a:t>
            </a:r>
            <a:r>
              <a:rPr lang="fr-CA" sz="1600" dirty="0">
                <a:solidFill>
                  <a:schemeClr val="bg1"/>
                </a:solidFill>
              </a:rPr>
              <a:t> (country, </a:t>
            </a:r>
            <a:r>
              <a:rPr lang="fr-CA" sz="1600" dirty="0" err="1">
                <a:solidFill>
                  <a:schemeClr val="bg1"/>
                </a:solidFill>
              </a:rPr>
              <a:t>gender</a:t>
            </a:r>
            <a:r>
              <a:rPr lang="fr-CA" sz="1600" dirty="0">
                <a:solidFill>
                  <a:schemeClr val="bg1"/>
                </a:solidFill>
              </a:rPr>
              <a:t>, </a:t>
            </a:r>
            <a:r>
              <a:rPr lang="fr-CA" sz="1600" dirty="0" err="1">
                <a:solidFill>
                  <a:schemeClr val="bg1"/>
                </a:solidFill>
              </a:rPr>
              <a:t>demogr</a:t>
            </a:r>
            <a:r>
              <a:rPr lang="fr-CA" sz="1600" dirty="0">
                <a:solidFill>
                  <a:schemeClr val="bg1"/>
                </a:solidFill>
              </a:rPr>
              <a:t>.): More </a:t>
            </a:r>
            <a:r>
              <a:rPr lang="fr-CA" sz="1600" dirty="0" err="1">
                <a:solidFill>
                  <a:schemeClr val="bg1"/>
                </a:solidFill>
              </a:rPr>
              <a:t>feature</a:t>
            </a:r>
            <a:r>
              <a:rPr lang="fr-CA" sz="1600" dirty="0">
                <a:solidFill>
                  <a:schemeClr val="bg1"/>
                </a:solidFill>
              </a:rPr>
              <a:t> engineering (e.g. the </a:t>
            </a:r>
            <a:r>
              <a:rPr lang="fr-CA" sz="1600" dirty="0" err="1">
                <a:solidFill>
                  <a:schemeClr val="bg1"/>
                </a:solidFill>
              </a:rPr>
              <a:t>website</a:t>
            </a:r>
            <a:r>
              <a:rPr lang="fr-CA" sz="1600" dirty="0">
                <a:solidFill>
                  <a:schemeClr val="bg1"/>
                </a:solidFill>
              </a:rPr>
              <a:t> </a:t>
            </a:r>
            <a:r>
              <a:rPr lang="fr-CA" sz="1600" dirty="0" err="1">
                <a:solidFill>
                  <a:schemeClr val="bg1"/>
                </a:solidFill>
              </a:rPr>
              <a:t>includes</a:t>
            </a:r>
            <a:r>
              <a:rPr lang="fr-CA" sz="1600" dirty="0">
                <a:solidFill>
                  <a:schemeClr val="bg1"/>
                </a:solidFill>
              </a:rPr>
              <a:t> </a:t>
            </a:r>
            <a:r>
              <a:rPr lang="fr-CA" sz="1600" dirty="0" err="1">
                <a:solidFill>
                  <a:schemeClr val="bg1"/>
                </a:solidFill>
              </a:rPr>
              <a:t>geolocational</a:t>
            </a:r>
            <a:r>
              <a:rPr lang="fr-CA" sz="1600" dirty="0">
                <a:solidFill>
                  <a:schemeClr val="bg1"/>
                </a:solidFill>
              </a:rPr>
              <a:t> data </a:t>
            </a:r>
            <a:r>
              <a:rPr lang="fr-CA" sz="1600" dirty="0" err="1">
                <a:solidFill>
                  <a:schemeClr val="bg1"/>
                </a:solidFill>
              </a:rPr>
              <a:t>such</a:t>
            </a:r>
            <a:r>
              <a:rPr lang="fr-CA" sz="1600" dirty="0">
                <a:solidFill>
                  <a:schemeClr val="bg1"/>
                </a:solidFill>
              </a:rPr>
              <a:t> as the country of the </a:t>
            </a:r>
            <a:r>
              <a:rPr lang="fr-CA" sz="1600" dirty="0" err="1">
                <a:solidFill>
                  <a:schemeClr val="bg1"/>
                </a:solidFill>
              </a:rPr>
              <a:t>brewery</a:t>
            </a:r>
            <a:r>
              <a:rPr lang="fr-CA" sz="1600" dirty="0">
                <a:solidFill>
                  <a:schemeClr val="bg1"/>
                </a:solidFill>
              </a:rPr>
              <a:t> for </a:t>
            </a:r>
            <a:r>
              <a:rPr lang="fr-CA" sz="1600" dirty="0" err="1">
                <a:solidFill>
                  <a:schemeClr val="bg1"/>
                </a:solidFill>
              </a:rPr>
              <a:t>each</a:t>
            </a:r>
            <a:r>
              <a:rPr lang="fr-CA" sz="1600" dirty="0">
                <a:solidFill>
                  <a:schemeClr val="bg1"/>
                </a:solidFill>
              </a:rPr>
              <a:t> </a:t>
            </a:r>
            <a:r>
              <a:rPr lang="fr-CA" sz="1600" dirty="0" err="1">
                <a:solidFill>
                  <a:schemeClr val="bg1"/>
                </a:solidFill>
              </a:rPr>
              <a:t>beer</a:t>
            </a:r>
            <a:r>
              <a:rPr lang="fr-CA" sz="1600" dirty="0">
                <a:solidFill>
                  <a:schemeClr val="bg1"/>
                </a:solidFill>
              </a:rPr>
              <a:t> </a:t>
            </a:r>
            <a:r>
              <a:rPr lang="fr-CA" sz="1600" dirty="0" err="1">
                <a:solidFill>
                  <a:schemeClr val="bg1"/>
                </a:solidFill>
              </a:rPr>
              <a:t>review</a:t>
            </a:r>
            <a:r>
              <a:rPr lang="fr-CA" sz="1600" dirty="0">
                <a:solidFill>
                  <a:schemeClr val="bg1"/>
                </a:solidFill>
              </a:rPr>
              <a:t>)</a:t>
            </a:r>
          </a:p>
          <a:p>
            <a:pPr marL="742950" lvl="1" indent="-285750">
              <a:buFont typeface="Wingdings" panose="05000000000000000000" pitchFamily="2" charset="2"/>
              <a:buChar char="Ø"/>
            </a:pPr>
            <a:r>
              <a:rPr lang="fr-CA" sz="1600" dirty="0" err="1">
                <a:solidFill>
                  <a:schemeClr val="bg1"/>
                </a:solidFill>
              </a:rPr>
              <a:t>Collect</a:t>
            </a:r>
            <a:r>
              <a:rPr lang="fr-CA" sz="1600" dirty="0">
                <a:solidFill>
                  <a:schemeClr val="bg1"/>
                </a:solidFill>
              </a:rPr>
              <a:t> more data</a:t>
            </a:r>
          </a:p>
          <a:p>
            <a:pPr marL="742950" lvl="1" indent="-285750">
              <a:buFont typeface="Wingdings" panose="05000000000000000000" pitchFamily="2" charset="2"/>
              <a:buChar char="Ø"/>
            </a:pPr>
            <a:r>
              <a:rPr lang="fr-CA" sz="1600" dirty="0" err="1">
                <a:solidFill>
                  <a:schemeClr val="bg1"/>
                </a:solidFill>
              </a:rPr>
              <a:t>Representativeness</a:t>
            </a:r>
            <a:r>
              <a:rPr lang="fr-CA" sz="1600" dirty="0">
                <a:solidFill>
                  <a:schemeClr val="bg1"/>
                </a:solidFill>
              </a:rPr>
              <a:t> / </a:t>
            </a:r>
            <a:r>
              <a:rPr lang="fr-CA" sz="1600" dirty="0" err="1">
                <a:solidFill>
                  <a:schemeClr val="bg1"/>
                </a:solidFill>
              </a:rPr>
              <a:t>validity</a:t>
            </a:r>
            <a:r>
              <a:rPr lang="fr-CA" sz="1600" dirty="0">
                <a:solidFill>
                  <a:schemeClr val="bg1"/>
                </a:solidFill>
              </a:rPr>
              <a:t> of the data? </a:t>
            </a:r>
            <a:r>
              <a:rPr lang="fr-CA" sz="1600" dirty="0" err="1">
                <a:solidFill>
                  <a:schemeClr val="bg1"/>
                </a:solidFill>
              </a:rPr>
              <a:t>Perhaps</a:t>
            </a:r>
            <a:r>
              <a:rPr lang="fr-CA" sz="1600" dirty="0">
                <a:solidFill>
                  <a:schemeClr val="bg1"/>
                </a:solidFill>
              </a:rPr>
              <a:t> </a:t>
            </a:r>
            <a:r>
              <a:rPr lang="fr-CA" sz="1600" dirty="0" err="1">
                <a:solidFill>
                  <a:schemeClr val="bg1"/>
                </a:solidFill>
              </a:rPr>
              <a:t>those</a:t>
            </a:r>
            <a:r>
              <a:rPr lang="fr-CA" sz="1600" dirty="0">
                <a:solidFill>
                  <a:schemeClr val="bg1"/>
                </a:solidFill>
              </a:rPr>
              <a:t> </a:t>
            </a:r>
            <a:r>
              <a:rPr lang="fr-CA" sz="1600" dirty="0" err="1">
                <a:solidFill>
                  <a:schemeClr val="bg1"/>
                </a:solidFill>
              </a:rPr>
              <a:t>who</a:t>
            </a:r>
            <a:r>
              <a:rPr lang="fr-CA" sz="1600" dirty="0">
                <a:solidFill>
                  <a:schemeClr val="bg1"/>
                </a:solidFill>
              </a:rPr>
              <a:t> </a:t>
            </a:r>
            <a:r>
              <a:rPr lang="fr-CA" sz="1600" dirty="0" err="1">
                <a:solidFill>
                  <a:schemeClr val="bg1"/>
                </a:solidFill>
              </a:rPr>
              <a:t>don’t</a:t>
            </a:r>
            <a:r>
              <a:rPr lang="fr-CA" sz="1600" dirty="0">
                <a:solidFill>
                  <a:schemeClr val="bg1"/>
                </a:solidFill>
              </a:rPr>
              <a:t> </a:t>
            </a:r>
            <a:r>
              <a:rPr lang="fr-CA" sz="1600" dirty="0" err="1">
                <a:solidFill>
                  <a:schemeClr val="bg1"/>
                </a:solidFill>
              </a:rPr>
              <a:t>write</a:t>
            </a:r>
            <a:r>
              <a:rPr lang="fr-CA" sz="1600" dirty="0">
                <a:solidFill>
                  <a:schemeClr val="bg1"/>
                </a:solidFill>
              </a:rPr>
              <a:t> </a:t>
            </a:r>
            <a:r>
              <a:rPr lang="fr-CA" sz="1600" dirty="0" err="1">
                <a:solidFill>
                  <a:schemeClr val="bg1"/>
                </a:solidFill>
              </a:rPr>
              <a:t>reviews</a:t>
            </a:r>
            <a:r>
              <a:rPr lang="fr-CA" sz="1600" dirty="0">
                <a:solidFill>
                  <a:schemeClr val="bg1"/>
                </a:solidFill>
              </a:rPr>
              <a:t> have </a:t>
            </a:r>
            <a:r>
              <a:rPr lang="fr-CA" sz="1600" dirty="0" err="1">
                <a:solidFill>
                  <a:schemeClr val="bg1"/>
                </a:solidFill>
              </a:rPr>
              <a:t>different</a:t>
            </a:r>
            <a:r>
              <a:rPr lang="fr-CA" sz="1600" dirty="0">
                <a:solidFill>
                  <a:schemeClr val="bg1"/>
                </a:solidFill>
              </a:rPr>
              <a:t> opinions</a:t>
            </a:r>
          </a:p>
          <a:p>
            <a:pPr marL="742950" lvl="1" indent="-285750">
              <a:buFont typeface="Wingdings" panose="05000000000000000000" pitchFamily="2" charset="2"/>
              <a:buChar char="Ø"/>
            </a:pPr>
            <a:r>
              <a:rPr lang="fr-CA" sz="1600" dirty="0" err="1">
                <a:solidFill>
                  <a:schemeClr val="bg1"/>
                </a:solidFill>
              </a:rPr>
              <a:t>Usability</a:t>
            </a:r>
            <a:r>
              <a:rPr lang="fr-CA" sz="1600" dirty="0">
                <a:solidFill>
                  <a:schemeClr val="bg1"/>
                </a:solidFill>
              </a:rPr>
              <a:t> of the </a:t>
            </a:r>
            <a:r>
              <a:rPr lang="fr-CA" sz="1600" dirty="0" err="1">
                <a:solidFill>
                  <a:schemeClr val="bg1"/>
                </a:solidFill>
              </a:rPr>
              <a:t>dataset</a:t>
            </a:r>
            <a:r>
              <a:rPr lang="fr-CA" sz="1600" dirty="0">
                <a:solidFill>
                  <a:schemeClr val="bg1"/>
                </a:solidFill>
              </a:rPr>
              <a:t>: more local </a:t>
            </a:r>
            <a:r>
              <a:rPr lang="fr-CA" sz="1600" dirty="0" err="1">
                <a:solidFill>
                  <a:schemeClr val="bg1"/>
                </a:solidFill>
              </a:rPr>
              <a:t>market</a:t>
            </a:r>
            <a:r>
              <a:rPr lang="fr-CA" sz="1600" dirty="0">
                <a:solidFill>
                  <a:schemeClr val="bg1"/>
                </a:solidFill>
              </a:rPr>
              <a:t> </a:t>
            </a:r>
            <a:r>
              <a:rPr lang="fr-CA" sz="1600" dirty="0" err="1">
                <a:solidFill>
                  <a:schemeClr val="bg1"/>
                </a:solidFill>
              </a:rPr>
              <a:t>studies</a:t>
            </a:r>
            <a:r>
              <a:rPr lang="fr-CA" sz="1600" dirty="0">
                <a:solidFill>
                  <a:schemeClr val="bg1"/>
                </a:solidFill>
              </a:rPr>
              <a:t> </a:t>
            </a:r>
            <a:r>
              <a:rPr lang="fr-CA" sz="1600" dirty="0" err="1">
                <a:solidFill>
                  <a:schemeClr val="bg1"/>
                </a:solidFill>
              </a:rPr>
              <a:t>could</a:t>
            </a:r>
            <a:r>
              <a:rPr lang="fr-CA" sz="1600" dirty="0">
                <a:solidFill>
                  <a:schemeClr val="bg1"/>
                </a:solidFill>
              </a:rPr>
              <a:t> </a:t>
            </a:r>
            <a:r>
              <a:rPr lang="fr-CA" sz="1600" dirty="0" err="1">
                <a:solidFill>
                  <a:schemeClr val="bg1"/>
                </a:solidFill>
              </a:rPr>
              <a:t>be</a:t>
            </a:r>
            <a:r>
              <a:rPr lang="fr-CA" sz="1600" dirty="0">
                <a:solidFill>
                  <a:schemeClr val="bg1"/>
                </a:solidFill>
              </a:rPr>
              <a:t> </a:t>
            </a:r>
            <a:r>
              <a:rPr lang="fr-CA" sz="1600" dirty="0" err="1">
                <a:solidFill>
                  <a:schemeClr val="bg1"/>
                </a:solidFill>
              </a:rPr>
              <a:t>conducted</a:t>
            </a:r>
            <a:r>
              <a:rPr lang="fr-CA" sz="1600" dirty="0">
                <a:solidFill>
                  <a:schemeClr val="bg1"/>
                </a:solidFill>
              </a:rPr>
              <a:t> for </a:t>
            </a:r>
            <a:r>
              <a:rPr lang="fr-CA" sz="1600" dirty="0" err="1">
                <a:solidFill>
                  <a:schemeClr val="bg1"/>
                </a:solidFill>
              </a:rPr>
              <a:t>practical</a:t>
            </a:r>
            <a:r>
              <a:rPr lang="fr-CA" sz="1600" dirty="0">
                <a:solidFill>
                  <a:schemeClr val="bg1"/>
                </a:solidFill>
              </a:rPr>
              <a:t> business applications</a:t>
            </a:r>
          </a:p>
          <a:p>
            <a:pPr marL="742950" lvl="1" indent="-285750">
              <a:buFont typeface="Wingdings" panose="05000000000000000000" pitchFamily="2" charset="2"/>
              <a:buChar char="Ø"/>
            </a:pPr>
            <a:endParaRPr lang="fr-CA" dirty="0">
              <a:solidFill>
                <a:schemeClr val="bg1"/>
              </a:solidFill>
            </a:endParaRPr>
          </a:p>
          <a:p>
            <a:pPr marL="742950" lvl="1" indent="-285750">
              <a:buFont typeface="Wingdings" panose="05000000000000000000" pitchFamily="2" charset="2"/>
              <a:buChar char="Ø"/>
            </a:pPr>
            <a:endParaRPr lang="en-CA" dirty="0">
              <a:solidFill>
                <a:schemeClr val="bg1"/>
              </a:solidFill>
            </a:endParaRPr>
          </a:p>
        </p:txBody>
      </p:sp>
    </p:spTree>
    <p:extLst>
      <p:ext uri="{BB962C8B-B14F-4D97-AF65-F5344CB8AC3E}">
        <p14:creationId xmlns:p14="http://schemas.microsoft.com/office/powerpoint/2010/main" val="2566277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1200" y="0"/>
            <a:ext cx="12189600" cy="685665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27</a:t>
            </a:fld>
            <a:endParaRPr lang="en-US" dirty="0"/>
          </a:p>
        </p:txBody>
      </p:sp>
      <p:sp>
        <p:nvSpPr>
          <p:cNvPr id="10" name="TextBox 9">
            <a:extLst>
              <a:ext uri="{FF2B5EF4-FFF2-40B4-BE49-F238E27FC236}">
                <a16:creationId xmlns:a16="http://schemas.microsoft.com/office/drawing/2014/main" id="{464547F8-0C1F-4F06-9DFB-7360CC266242}"/>
              </a:ext>
            </a:extLst>
          </p:cNvPr>
          <p:cNvSpPr txBox="1"/>
          <p:nvPr/>
        </p:nvSpPr>
        <p:spPr>
          <a:xfrm>
            <a:off x="915637" y="1468582"/>
            <a:ext cx="8693727" cy="1077218"/>
          </a:xfrm>
          <a:prstGeom prst="rect">
            <a:avLst/>
          </a:prstGeom>
          <a:noFill/>
        </p:spPr>
        <p:txBody>
          <a:bodyPr wrap="square" rtlCol="0">
            <a:spAutoFit/>
          </a:bodyPr>
          <a:lstStyle/>
          <a:p>
            <a:pPr marL="285750" indent="-285750">
              <a:buFont typeface="Arial" panose="020B0604020202020204" pitchFamily="34" charset="0"/>
              <a:buChar char="•"/>
            </a:pPr>
            <a:r>
              <a:rPr lang="fr-CA" sz="1600" dirty="0" err="1">
                <a:solidFill>
                  <a:schemeClr val="bg1"/>
                </a:solidFill>
              </a:rPr>
              <a:t>Recommendation</a:t>
            </a:r>
            <a:r>
              <a:rPr lang="fr-CA" sz="1600" dirty="0">
                <a:solidFill>
                  <a:schemeClr val="bg1"/>
                </a:solidFill>
              </a:rPr>
              <a:t>: </a:t>
            </a:r>
            <a:r>
              <a:rPr lang="fr-CA" sz="1600" dirty="0" err="1">
                <a:solidFill>
                  <a:schemeClr val="bg1"/>
                </a:solidFill>
              </a:rPr>
              <a:t>Improving</a:t>
            </a:r>
            <a:r>
              <a:rPr lang="fr-CA" sz="1600" dirty="0">
                <a:solidFill>
                  <a:schemeClr val="bg1"/>
                </a:solidFill>
              </a:rPr>
              <a:t> </a:t>
            </a:r>
            <a:r>
              <a:rPr lang="fr-CA" sz="1600" dirty="0" err="1">
                <a:solidFill>
                  <a:schemeClr val="bg1"/>
                </a:solidFill>
              </a:rPr>
              <a:t>Breweries</a:t>
            </a:r>
            <a:r>
              <a:rPr lang="fr-CA" sz="1600" dirty="0">
                <a:solidFill>
                  <a:schemeClr val="bg1"/>
                </a:solidFill>
              </a:rPr>
              <a:t> </a:t>
            </a:r>
            <a:r>
              <a:rPr lang="fr-CA" sz="1600" dirty="0" err="1">
                <a:solidFill>
                  <a:schemeClr val="bg1"/>
                </a:solidFill>
              </a:rPr>
              <a:t>Decision-Making</a:t>
            </a:r>
            <a:r>
              <a:rPr lang="fr-CA" sz="1600" dirty="0">
                <a:solidFill>
                  <a:schemeClr val="bg1"/>
                </a:solidFill>
              </a:rPr>
              <a:t> by </a:t>
            </a:r>
            <a:r>
              <a:rPr lang="fr-CA" sz="1600" dirty="0" err="1">
                <a:solidFill>
                  <a:schemeClr val="bg1"/>
                </a:solidFill>
              </a:rPr>
              <a:t>Prioritizing</a:t>
            </a:r>
            <a:r>
              <a:rPr lang="fr-CA" sz="1600" dirty="0">
                <a:solidFill>
                  <a:schemeClr val="bg1"/>
                </a:solidFill>
              </a:rPr>
              <a:t> the Right </a:t>
            </a:r>
            <a:r>
              <a:rPr lang="fr-CA" sz="1600" dirty="0" err="1">
                <a:solidFill>
                  <a:schemeClr val="bg1"/>
                </a:solidFill>
              </a:rPr>
              <a:t>Elements</a:t>
            </a:r>
            <a:endParaRPr lang="fr-CA" sz="1600" dirty="0">
              <a:solidFill>
                <a:schemeClr val="bg1"/>
              </a:solidFill>
            </a:endParaRPr>
          </a:p>
          <a:p>
            <a:pPr marL="285750" indent="-285750">
              <a:buFont typeface="Arial" panose="020B0604020202020204" pitchFamily="34" charset="0"/>
              <a:buChar char="•"/>
            </a:pPr>
            <a:r>
              <a:rPr lang="fr-CA" sz="1600" dirty="0">
                <a:solidFill>
                  <a:schemeClr val="bg1"/>
                </a:solidFill>
              </a:rPr>
              <a:t>Limitations and Short-</a:t>
            </a:r>
            <a:r>
              <a:rPr lang="fr-CA" sz="1600" dirty="0" err="1">
                <a:solidFill>
                  <a:schemeClr val="bg1"/>
                </a:solidFill>
              </a:rPr>
              <a:t>Term</a:t>
            </a:r>
            <a:r>
              <a:rPr lang="fr-CA" sz="1600" dirty="0">
                <a:solidFill>
                  <a:schemeClr val="bg1"/>
                </a:solidFill>
              </a:rPr>
              <a:t> Solutions</a:t>
            </a:r>
          </a:p>
          <a:p>
            <a:pPr marL="285750" indent="-285750">
              <a:buFont typeface="Arial" panose="020B0604020202020204" pitchFamily="34" charset="0"/>
              <a:buChar char="•"/>
            </a:pPr>
            <a:r>
              <a:rPr lang="fr-CA" sz="1600" dirty="0" err="1">
                <a:solidFill>
                  <a:schemeClr val="accent6"/>
                </a:solidFill>
              </a:rPr>
              <a:t>Providing</a:t>
            </a:r>
            <a:r>
              <a:rPr lang="fr-CA" sz="1600" dirty="0">
                <a:solidFill>
                  <a:schemeClr val="accent6"/>
                </a:solidFill>
              </a:rPr>
              <a:t> Customer Services </a:t>
            </a:r>
            <a:r>
              <a:rPr lang="fr-CA" sz="1600" dirty="0" err="1">
                <a:solidFill>
                  <a:schemeClr val="accent6"/>
                </a:solidFill>
              </a:rPr>
              <a:t>Through</a:t>
            </a:r>
            <a:r>
              <a:rPr lang="fr-CA" sz="1600" dirty="0">
                <a:solidFill>
                  <a:schemeClr val="accent6"/>
                </a:solidFill>
              </a:rPr>
              <a:t> </a:t>
            </a:r>
            <a:r>
              <a:rPr lang="fr-CA" sz="1600" dirty="0" err="1">
                <a:solidFill>
                  <a:schemeClr val="accent6"/>
                </a:solidFill>
              </a:rPr>
              <a:t>Recommender</a:t>
            </a:r>
            <a:r>
              <a:rPr lang="fr-CA" sz="1600" dirty="0">
                <a:solidFill>
                  <a:schemeClr val="accent6"/>
                </a:solidFill>
              </a:rPr>
              <a:t> </a:t>
            </a:r>
            <a:r>
              <a:rPr lang="fr-CA" sz="1600" dirty="0" err="1">
                <a:solidFill>
                  <a:schemeClr val="accent6"/>
                </a:solidFill>
              </a:rPr>
              <a:t>Systems</a:t>
            </a:r>
            <a:endParaRPr lang="fr-CA" sz="1600" dirty="0">
              <a:solidFill>
                <a:schemeClr val="accent6"/>
              </a:solidFill>
            </a:endParaRPr>
          </a:p>
          <a:p>
            <a:pPr marL="285750" indent="-285750">
              <a:buFont typeface="Arial" panose="020B0604020202020204" pitchFamily="34" charset="0"/>
              <a:buChar char="•"/>
            </a:pPr>
            <a:r>
              <a:rPr lang="en-CA" sz="1600" dirty="0">
                <a:solidFill>
                  <a:schemeClr val="accent6"/>
                </a:solidFill>
              </a:rPr>
              <a:t>Refining Our Understanding Through Customer Segmentation</a:t>
            </a:r>
            <a:endParaRPr lang="en-CA" dirty="0">
              <a:solidFill>
                <a:schemeClr val="accent6"/>
              </a:solidFill>
            </a:endParaRPr>
          </a:p>
        </p:txBody>
      </p:sp>
      <p:sp>
        <p:nvSpPr>
          <p:cNvPr id="11" name="Title 1">
            <a:extLst>
              <a:ext uri="{FF2B5EF4-FFF2-40B4-BE49-F238E27FC236}">
                <a16:creationId xmlns:a16="http://schemas.microsoft.com/office/drawing/2014/main" id="{9B39DC92-D107-4D94-852E-03676DE5AEB9}"/>
              </a:ext>
            </a:extLst>
          </p:cNvPr>
          <p:cNvSpPr txBox="1">
            <a:spLocks/>
          </p:cNvSpPr>
          <p:nvPr/>
        </p:nvSpPr>
        <p:spPr>
          <a:xfrm>
            <a:off x="785335" y="417088"/>
            <a:ext cx="10582320" cy="882316"/>
          </a:xfrm>
          <a:prstGeom prst="rect">
            <a:avLst/>
          </a:prstGeom>
        </p:spPr>
        <p:txBody>
          <a:bodyPr vert="horz" lIns="91440" tIns="45720" rIns="91440" bIns="45720" rtlCol="0" anchor="b">
            <a:normAutofit fontScale="40000" lnSpcReduction="20000"/>
          </a:bodyPr>
          <a:lstStyle>
            <a:lvl1pPr algn="ctr" defTabSz="914400" rtl="0" eaLnBrk="1" latinLnBrk="0" hangingPunct="1">
              <a:lnSpc>
                <a:spcPct val="125000"/>
              </a:lnSpc>
              <a:spcBef>
                <a:spcPct val="0"/>
              </a:spcBef>
              <a:buNone/>
              <a:defRPr sz="6000" b="1" kern="1200">
                <a:solidFill>
                  <a:schemeClr val="bg1"/>
                </a:solidFill>
                <a:latin typeface="+mj-lt"/>
                <a:ea typeface="+mj-ea"/>
                <a:cs typeface="+mj-cs"/>
              </a:defRPr>
            </a:lvl1pPr>
          </a:lstStyle>
          <a:p>
            <a:pPr algn="l"/>
            <a:r>
              <a:rPr lang="en-US" dirty="0"/>
              <a:t>Part 3 – So What? Future Directions, Deployment and Business Impact</a:t>
            </a:r>
          </a:p>
        </p:txBody>
      </p:sp>
      <p:sp>
        <p:nvSpPr>
          <p:cNvPr id="12" name="object 5" descr="Beige rectangle">
            <a:extLst>
              <a:ext uri="{FF2B5EF4-FFF2-40B4-BE49-F238E27FC236}">
                <a16:creationId xmlns:a16="http://schemas.microsoft.com/office/drawing/2014/main" id="{213DA2B4-A827-4678-B7CA-1D9E850A6EED}"/>
              </a:ext>
            </a:extLst>
          </p:cNvPr>
          <p:cNvSpPr/>
          <p:nvPr/>
        </p:nvSpPr>
        <p:spPr>
          <a:xfrm>
            <a:off x="915636" y="1299404"/>
            <a:ext cx="10167999" cy="55459"/>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3" name="TextBox 2">
            <a:extLst>
              <a:ext uri="{FF2B5EF4-FFF2-40B4-BE49-F238E27FC236}">
                <a16:creationId xmlns:a16="http://schemas.microsoft.com/office/drawing/2014/main" id="{66252096-547B-4DF2-8DD8-1C0A3B56C669}"/>
              </a:ext>
            </a:extLst>
          </p:cNvPr>
          <p:cNvSpPr txBox="1"/>
          <p:nvPr/>
        </p:nvSpPr>
        <p:spPr>
          <a:xfrm>
            <a:off x="1239982" y="3075709"/>
            <a:ext cx="8319654" cy="2308324"/>
          </a:xfrm>
          <a:prstGeom prst="rect">
            <a:avLst/>
          </a:prstGeom>
          <a:noFill/>
        </p:spPr>
        <p:txBody>
          <a:bodyPr wrap="square" rtlCol="0">
            <a:spAutoFit/>
          </a:bodyPr>
          <a:lstStyle/>
          <a:p>
            <a:pPr marL="285750" indent="-285750">
              <a:buFont typeface="Wingdings" panose="05000000000000000000" pitchFamily="2" charset="2"/>
              <a:buChar char="Ø"/>
            </a:pPr>
            <a:r>
              <a:rPr lang="en-CA" dirty="0">
                <a:solidFill>
                  <a:schemeClr val="bg1"/>
                </a:solidFill>
              </a:rPr>
              <a:t>Building a recommender system as a customer service (... “you might like”)</a:t>
            </a:r>
          </a:p>
          <a:p>
            <a:pPr marL="742950" lvl="1" indent="-285750">
              <a:buFont typeface="Courier New" panose="02070309020205020404" pitchFamily="49" charset="0"/>
              <a:buChar char="o"/>
            </a:pPr>
            <a:r>
              <a:rPr lang="en-CA" dirty="0">
                <a:solidFill>
                  <a:schemeClr val="bg1"/>
                </a:solidFill>
              </a:rPr>
              <a:t>Was able to build the basic algorithm with scikit surprise</a:t>
            </a:r>
          </a:p>
          <a:p>
            <a:pPr marL="285750" indent="-285750">
              <a:buFont typeface="Wingdings" panose="05000000000000000000" pitchFamily="2" charset="2"/>
              <a:buChar char="Ø"/>
            </a:pPr>
            <a:endParaRPr lang="en-CA" dirty="0">
              <a:solidFill>
                <a:schemeClr val="bg1"/>
              </a:solidFill>
            </a:endParaRPr>
          </a:p>
          <a:p>
            <a:pPr marL="285750" indent="-285750">
              <a:buFont typeface="Wingdings" panose="05000000000000000000" pitchFamily="2" charset="2"/>
              <a:buChar char="Ø"/>
            </a:pPr>
            <a:r>
              <a:rPr lang="en-CA" dirty="0">
                <a:solidFill>
                  <a:schemeClr val="bg1"/>
                </a:solidFill>
              </a:rPr>
              <a:t>Further developing an understanding of a specific market (e.g. Québec, Canada, the U.S., Europe) as local dynamics are likely different from one region to another. Customer segmentation to target the right clientele, offer products that respond to the demand, and appeal to new customers who may not know they like beer</a:t>
            </a:r>
          </a:p>
        </p:txBody>
      </p:sp>
    </p:spTree>
    <p:extLst>
      <p:ext uri="{BB962C8B-B14F-4D97-AF65-F5344CB8AC3E}">
        <p14:creationId xmlns:p14="http://schemas.microsoft.com/office/powerpoint/2010/main" val="3985385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mer Simpsons Favourite Beer is Officially Available In Real Life">
            <a:extLst>
              <a:ext uri="{FF2B5EF4-FFF2-40B4-BE49-F238E27FC236}">
                <a16:creationId xmlns:a16="http://schemas.microsoft.com/office/drawing/2014/main" id="{4C2D952E-C1E5-4AC7-8D7B-A572B523A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object 3" descr="People with documents">
            <a:extLst>
              <a:ext uri="{FF2B5EF4-FFF2-40B4-BE49-F238E27FC236}">
                <a16:creationId xmlns:a16="http://schemas.microsoft.com/office/drawing/2014/main" id="{83CC013F-08C2-4AAC-820A-B6DECD1E02C9}"/>
              </a:ext>
            </a:extLst>
          </p:cNvPr>
          <p:cNvSpPr/>
          <p:nvPr/>
        </p:nvSpPr>
        <p:spPr>
          <a:xfrm>
            <a:off x="-3" y="0"/>
            <a:ext cx="12192003"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6" name="object 6" descr="Beige rectangle">
            <a:extLst>
              <a:ext uri="{FF2B5EF4-FFF2-40B4-BE49-F238E27FC236}">
                <a16:creationId xmlns:a16="http://schemas.microsoft.com/office/drawing/2014/main" id="{B0C70F64-F3E5-413B-AF4F-E15CE944B761}"/>
              </a:ext>
            </a:extLst>
          </p:cNvPr>
          <p:cNvSpPr/>
          <p:nvPr/>
        </p:nvSpPr>
        <p:spPr>
          <a:xfrm flipV="1">
            <a:off x="709531" y="1158927"/>
            <a:ext cx="6377069" cy="45719"/>
          </a:xfrm>
          <a:custGeom>
            <a:avLst/>
            <a:gdLst/>
            <a:ahLst/>
            <a:cxnLst/>
            <a:rect l="l" t="t" r="r" b="b"/>
            <a:pathLst>
              <a:path w="4206240">
                <a:moveTo>
                  <a:pt x="0" y="0"/>
                </a:moveTo>
                <a:lnTo>
                  <a:pt x="4206240" y="0"/>
                </a:lnTo>
              </a:path>
            </a:pathLst>
          </a:custGeom>
          <a:ln w="54863">
            <a:solidFill>
              <a:schemeClr val="accent1"/>
            </a:solidFill>
          </a:ln>
        </p:spPr>
        <p:txBody>
          <a:bodyPr wrap="square" lIns="0" tIns="0" rIns="0" bIns="0" rtlCol="0"/>
          <a:lstStyle/>
          <a:p>
            <a:endParaRPr lang="en-US" dirty="0"/>
          </a:p>
        </p:txBody>
      </p:sp>
      <p:sp>
        <p:nvSpPr>
          <p:cNvPr id="2" name="Title 1">
            <a:extLst>
              <a:ext uri="{FF2B5EF4-FFF2-40B4-BE49-F238E27FC236}">
                <a16:creationId xmlns:a16="http://schemas.microsoft.com/office/drawing/2014/main" id="{1BD43A5E-77DF-44FD-800D-158434A3ABC6}"/>
              </a:ext>
            </a:extLst>
          </p:cNvPr>
          <p:cNvSpPr>
            <a:spLocks noGrp="1"/>
          </p:cNvSpPr>
          <p:nvPr>
            <p:ph type="title"/>
          </p:nvPr>
        </p:nvSpPr>
        <p:spPr>
          <a:xfrm>
            <a:off x="651163" y="94431"/>
            <a:ext cx="7045037" cy="1325563"/>
          </a:xfrm>
        </p:spPr>
        <p:txBody>
          <a:bodyPr>
            <a:normAutofit fontScale="90000"/>
          </a:bodyPr>
          <a:lstStyle/>
          <a:p>
            <a:r>
              <a:rPr lang="en-US" sz="5000" dirty="0">
                <a:solidFill>
                  <a:schemeClr val="bg1"/>
                </a:solidFill>
              </a:rPr>
              <a:t>THANKS and CHEERS!</a:t>
            </a:r>
            <a:endParaRPr lang="en-US" sz="5000" dirty="0"/>
          </a:p>
        </p:txBody>
      </p:sp>
      <p:sp>
        <p:nvSpPr>
          <p:cNvPr id="3" name="TextBox 2">
            <a:extLst>
              <a:ext uri="{FF2B5EF4-FFF2-40B4-BE49-F238E27FC236}">
                <a16:creationId xmlns:a16="http://schemas.microsoft.com/office/drawing/2014/main" id="{674F0FD5-8D9E-446B-9422-8B0FCC74ABC8}"/>
              </a:ext>
            </a:extLst>
          </p:cNvPr>
          <p:cNvSpPr txBox="1"/>
          <p:nvPr/>
        </p:nvSpPr>
        <p:spPr>
          <a:xfrm>
            <a:off x="4641272" y="4260272"/>
            <a:ext cx="1212273" cy="369332"/>
          </a:xfrm>
          <a:prstGeom prst="rect">
            <a:avLst/>
          </a:prstGeom>
          <a:noFill/>
        </p:spPr>
        <p:txBody>
          <a:bodyPr wrap="square" rtlCol="0">
            <a:spAutoFit/>
          </a:bodyPr>
          <a:lstStyle/>
          <a:p>
            <a:r>
              <a:rPr lang="fr-CA" dirty="0" err="1">
                <a:solidFill>
                  <a:schemeClr val="bg1"/>
                </a:solidFill>
              </a:rPr>
              <a:t>myself</a:t>
            </a:r>
            <a:endParaRPr lang="en-CA" dirty="0">
              <a:solidFill>
                <a:schemeClr val="bg1"/>
              </a:solidFill>
            </a:endParaRPr>
          </a:p>
        </p:txBody>
      </p:sp>
      <p:sp>
        <p:nvSpPr>
          <p:cNvPr id="4" name="TextBox 3">
            <a:extLst>
              <a:ext uri="{FF2B5EF4-FFF2-40B4-BE49-F238E27FC236}">
                <a16:creationId xmlns:a16="http://schemas.microsoft.com/office/drawing/2014/main" id="{E84BCB05-8ECC-4EAD-B6D8-6C51D65C6B81}"/>
              </a:ext>
            </a:extLst>
          </p:cNvPr>
          <p:cNvSpPr txBox="1"/>
          <p:nvPr/>
        </p:nvSpPr>
        <p:spPr>
          <a:xfrm>
            <a:off x="6670960" y="4772891"/>
            <a:ext cx="1025237" cy="369332"/>
          </a:xfrm>
          <a:prstGeom prst="rect">
            <a:avLst/>
          </a:prstGeom>
          <a:noFill/>
        </p:spPr>
        <p:txBody>
          <a:bodyPr wrap="square" rtlCol="0">
            <a:spAutoFit/>
          </a:bodyPr>
          <a:lstStyle/>
          <a:p>
            <a:r>
              <a:rPr lang="fr-CA" dirty="0" err="1">
                <a:solidFill>
                  <a:schemeClr val="bg1"/>
                </a:solidFill>
              </a:rPr>
              <a:t>sklearn</a:t>
            </a:r>
            <a:endParaRPr lang="en-CA" dirty="0">
              <a:solidFill>
                <a:schemeClr val="bg1"/>
              </a:solidFill>
            </a:endParaRPr>
          </a:p>
        </p:txBody>
      </p:sp>
      <p:cxnSp>
        <p:nvCxnSpPr>
          <p:cNvPr id="12" name="Straight Arrow Connector 11">
            <a:extLst>
              <a:ext uri="{FF2B5EF4-FFF2-40B4-BE49-F238E27FC236}">
                <a16:creationId xmlns:a16="http://schemas.microsoft.com/office/drawing/2014/main" id="{9C1362AD-CE31-461E-9C48-CE7E9B993B4D}"/>
              </a:ext>
            </a:extLst>
          </p:cNvPr>
          <p:cNvCxnSpPr>
            <a:cxnSpLocks/>
            <a:stCxn id="3" idx="1"/>
          </p:cNvCxnSpPr>
          <p:nvPr/>
        </p:nvCxnSpPr>
        <p:spPr>
          <a:xfrm flipH="1" flipV="1">
            <a:off x="3643746" y="4260272"/>
            <a:ext cx="997526" cy="18466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Straight Arrow Connector 14">
            <a:extLst>
              <a:ext uri="{FF2B5EF4-FFF2-40B4-BE49-F238E27FC236}">
                <a16:creationId xmlns:a16="http://schemas.microsoft.com/office/drawing/2014/main" id="{1B1D8227-89CE-4091-B359-A654C866672C}"/>
              </a:ext>
            </a:extLst>
          </p:cNvPr>
          <p:cNvCxnSpPr/>
          <p:nvPr/>
        </p:nvCxnSpPr>
        <p:spPr>
          <a:xfrm flipV="1">
            <a:off x="7696200" y="4772891"/>
            <a:ext cx="803564" cy="20089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86951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clipart&#10;&#10;Description automatically generated">
            <a:extLst>
              <a:ext uri="{FF2B5EF4-FFF2-40B4-BE49-F238E27FC236}">
                <a16:creationId xmlns:a16="http://schemas.microsoft.com/office/drawing/2014/main" id="{0EAE3727-0F1B-4DDE-8C53-E0DA52DA96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4" name="object 3" descr="People with documents">
            <a:extLst>
              <a:ext uri="{FF2B5EF4-FFF2-40B4-BE49-F238E27FC236}">
                <a16:creationId xmlns:a16="http://schemas.microsoft.com/office/drawing/2014/main" id="{0CA2E80D-F3EC-4A5F-8E65-56FEA206EE0F}"/>
              </a:ext>
            </a:extLst>
          </p:cNvPr>
          <p:cNvSpPr/>
          <p:nvPr/>
        </p:nvSpPr>
        <p:spPr>
          <a:xfrm>
            <a:off x="-3" y="0"/>
            <a:ext cx="12192003"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11" name="object 5" descr="Beige rectangle">
            <a:extLst>
              <a:ext uri="{FF2B5EF4-FFF2-40B4-BE49-F238E27FC236}">
                <a16:creationId xmlns:a16="http://schemas.microsoft.com/office/drawing/2014/main" id="{EAFE55B7-29F0-43B9-A7F0-E38C67C3E69C}"/>
              </a:ext>
            </a:extLst>
          </p:cNvPr>
          <p:cNvSpPr/>
          <p:nvPr/>
        </p:nvSpPr>
        <p:spPr>
          <a:xfrm flipV="1">
            <a:off x="915637" y="1212273"/>
            <a:ext cx="5762254" cy="96871"/>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14" name="Title 1">
            <a:extLst>
              <a:ext uri="{FF2B5EF4-FFF2-40B4-BE49-F238E27FC236}">
                <a16:creationId xmlns:a16="http://schemas.microsoft.com/office/drawing/2014/main" id="{00076D89-F1A9-4553-94D6-5C0887C4D9EC}"/>
              </a:ext>
            </a:extLst>
          </p:cNvPr>
          <p:cNvSpPr txBox="1">
            <a:spLocks/>
          </p:cNvSpPr>
          <p:nvPr/>
        </p:nvSpPr>
        <p:spPr>
          <a:xfrm>
            <a:off x="806116" y="329957"/>
            <a:ext cx="6557575" cy="882316"/>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125000"/>
              </a:lnSpc>
              <a:spcBef>
                <a:spcPct val="0"/>
              </a:spcBef>
              <a:buNone/>
              <a:defRPr sz="6000" b="1" kern="1200">
                <a:solidFill>
                  <a:schemeClr val="bg1"/>
                </a:solidFill>
                <a:latin typeface="+mj-lt"/>
                <a:ea typeface="+mj-ea"/>
                <a:cs typeface="+mj-cs"/>
              </a:defRPr>
            </a:lvl1pPr>
          </a:lstStyle>
          <a:p>
            <a:pPr algn="l"/>
            <a:r>
              <a:rPr lang="en-US" dirty="0"/>
              <a:t>Part 1 – Business Context</a:t>
            </a:r>
          </a:p>
        </p:txBody>
      </p:sp>
      <p:sp>
        <p:nvSpPr>
          <p:cNvPr id="15" name="TextBox 14">
            <a:extLst>
              <a:ext uri="{FF2B5EF4-FFF2-40B4-BE49-F238E27FC236}">
                <a16:creationId xmlns:a16="http://schemas.microsoft.com/office/drawing/2014/main" id="{7DBAD719-5204-4435-8D5C-0513229662E5}"/>
              </a:ext>
            </a:extLst>
          </p:cNvPr>
          <p:cNvSpPr txBox="1"/>
          <p:nvPr/>
        </p:nvSpPr>
        <p:spPr>
          <a:xfrm>
            <a:off x="969818" y="1905000"/>
            <a:ext cx="7488382" cy="1477328"/>
          </a:xfrm>
          <a:prstGeom prst="rect">
            <a:avLst/>
          </a:prstGeom>
          <a:noFill/>
        </p:spPr>
        <p:txBody>
          <a:bodyPr wrap="square" rtlCol="0">
            <a:spAutoFit/>
          </a:bodyPr>
          <a:lstStyle/>
          <a:p>
            <a:r>
              <a:rPr lang="fr-CA" dirty="0" err="1">
                <a:solidFill>
                  <a:schemeClr val="bg1"/>
                </a:solidFill>
              </a:rPr>
              <a:t>What</a:t>
            </a:r>
            <a:r>
              <a:rPr lang="fr-CA" dirty="0">
                <a:solidFill>
                  <a:schemeClr val="bg1"/>
                </a:solidFill>
              </a:rPr>
              <a:t> </a:t>
            </a:r>
            <a:r>
              <a:rPr lang="fr-CA" dirty="0" err="1">
                <a:solidFill>
                  <a:schemeClr val="bg1"/>
                </a:solidFill>
              </a:rPr>
              <a:t>is</a:t>
            </a:r>
            <a:r>
              <a:rPr lang="fr-CA" dirty="0">
                <a:solidFill>
                  <a:schemeClr val="bg1"/>
                </a:solidFill>
              </a:rPr>
              <a:t> the </a:t>
            </a:r>
            <a:r>
              <a:rPr lang="fr-CA" dirty="0" err="1">
                <a:solidFill>
                  <a:schemeClr val="bg1"/>
                </a:solidFill>
              </a:rPr>
              <a:t>beer</a:t>
            </a:r>
            <a:r>
              <a:rPr lang="fr-CA" dirty="0">
                <a:solidFill>
                  <a:schemeClr val="bg1"/>
                </a:solidFill>
              </a:rPr>
              <a:t> </a:t>
            </a:r>
            <a:r>
              <a:rPr lang="fr-CA" dirty="0" err="1">
                <a:solidFill>
                  <a:schemeClr val="bg1"/>
                </a:solidFill>
              </a:rPr>
              <a:t>market</a:t>
            </a:r>
            <a:r>
              <a:rPr lang="fr-CA" dirty="0">
                <a:solidFill>
                  <a:schemeClr val="bg1"/>
                </a:solidFill>
              </a:rPr>
              <a:t> about? </a:t>
            </a:r>
          </a:p>
          <a:p>
            <a:endParaRPr lang="fr-CA" dirty="0">
              <a:solidFill>
                <a:schemeClr val="bg1"/>
              </a:solidFill>
            </a:endParaRPr>
          </a:p>
          <a:p>
            <a:r>
              <a:rPr lang="en-CA" dirty="0">
                <a:solidFill>
                  <a:schemeClr val="bg1"/>
                </a:solidFill>
              </a:rPr>
              <a:t>Who are its consumers?</a:t>
            </a:r>
          </a:p>
          <a:p>
            <a:endParaRPr lang="en-CA" dirty="0">
              <a:solidFill>
                <a:schemeClr val="bg1"/>
              </a:solidFill>
            </a:endParaRPr>
          </a:p>
          <a:p>
            <a:r>
              <a:rPr lang="en-CA" dirty="0">
                <a:solidFill>
                  <a:schemeClr val="bg1"/>
                </a:solidFill>
              </a:rPr>
              <a:t>How is the beer market evolved and is expected to develop?</a:t>
            </a:r>
          </a:p>
        </p:txBody>
      </p:sp>
    </p:spTree>
    <p:extLst>
      <p:ext uri="{BB962C8B-B14F-4D97-AF65-F5344CB8AC3E}">
        <p14:creationId xmlns:p14="http://schemas.microsoft.com/office/powerpoint/2010/main" val="1093556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sitting at a table in a room&#10;&#10;Description automatically generated with low confidence">
            <a:extLst>
              <a:ext uri="{FF2B5EF4-FFF2-40B4-BE49-F238E27FC236}">
                <a16:creationId xmlns:a16="http://schemas.microsoft.com/office/drawing/2014/main" id="{61AECD8A-2B34-4A56-9E2D-9563F142A87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a:noFill/>
        </p:spPr>
      </p:pic>
      <p:sp>
        <p:nvSpPr>
          <p:cNvPr id="4" name="Slide Number Placeholder 3" hidden="1">
            <a:extLst>
              <a:ext uri="{FF2B5EF4-FFF2-40B4-BE49-F238E27FC236}">
                <a16:creationId xmlns:a16="http://schemas.microsoft.com/office/drawing/2014/main" id="{C1758E0A-9889-4411-9B2A-992BF0D7D02C}"/>
              </a:ext>
            </a:extLst>
          </p:cNvPr>
          <p:cNvSpPr>
            <a:spLocks noGrp="1"/>
          </p:cNvSpPr>
          <p:nvPr>
            <p:ph type="sldNum" sz="quarter" idx="12"/>
          </p:nvPr>
        </p:nvSpPr>
        <p:spPr/>
        <p:txBody>
          <a:bodyPr/>
          <a:lstStyle/>
          <a:p>
            <a:pPr>
              <a:spcAft>
                <a:spcPts val="600"/>
              </a:spcAft>
            </a:pPr>
            <a:fld id="{82EE24B5-652C-4DB5-B7C3-B5BBEC1280B1}" type="slidenum">
              <a:rPr lang="en-US" smtClean="0"/>
              <a:pPr>
                <a:spcAft>
                  <a:spcPts val="600"/>
                </a:spcAft>
              </a:pPr>
              <a:t>4</a:t>
            </a:fld>
            <a:endParaRPr lang="en-US"/>
          </a:p>
        </p:txBody>
      </p:sp>
      <p:sp>
        <p:nvSpPr>
          <p:cNvPr id="2" name="TextBox 1">
            <a:extLst>
              <a:ext uri="{FF2B5EF4-FFF2-40B4-BE49-F238E27FC236}">
                <a16:creationId xmlns:a16="http://schemas.microsoft.com/office/drawing/2014/main" id="{84358A7F-7A40-4EB8-BB31-EE0B8281C6F0}"/>
              </a:ext>
            </a:extLst>
          </p:cNvPr>
          <p:cNvSpPr txBox="1"/>
          <p:nvPr/>
        </p:nvSpPr>
        <p:spPr>
          <a:xfrm>
            <a:off x="2486891" y="286389"/>
            <a:ext cx="4066309" cy="523220"/>
          </a:xfrm>
          <a:prstGeom prst="rect">
            <a:avLst/>
          </a:prstGeom>
          <a:noFill/>
        </p:spPr>
        <p:txBody>
          <a:bodyPr wrap="square" rtlCol="0">
            <a:spAutoFit/>
          </a:bodyPr>
          <a:lstStyle/>
          <a:p>
            <a:r>
              <a:rPr lang="fr-CA" sz="2800" dirty="0">
                <a:solidFill>
                  <a:schemeClr val="bg1"/>
                </a:solidFill>
              </a:rPr>
              <a:t>Montréal, 1921</a:t>
            </a:r>
            <a:endParaRPr lang="en-CA" sz="2800" dirty="0">
              <a:solidFill>
                <a:schemeClr val="bg1"/>
              </a:solidFill>
            </a:endParaRPr>
          </a:p>
        </p:txBody>
      </p:sp>
      <p:pic>
        <p:nvPicPr>
          <p:cNvPr id="5" name="Picture 4">
            <a:extLst>
              <a:ext uri="{FF2B5EF4-FFF2-40B4-BE49-F238E27FC236}">
                <a16:creationId xmlns:a16="http://schemas.microsoft.com/office/drawing/2014/main" id="{2C6E1BBA-0116-40BA-86A6-B93B6312709A}"/>
              </a:ext>
            </a:extLst>
          </p:cNvPr>
          <p:cNvPicPr>
            <a:picLocks noChangeAspect="1"/>
          </p:cNvPicPr>
          <p:nvPr/>
        </p:nvPicPr>
        <p:blipFill>
          <a:blip r:embed="rId3"/>
          <a:stretch>
            <a:fillRect/>
          </a:stretch>
        </p:blipFill>
        <p:spPr>
          <a:xfrm>
            <a:off x="7594257" y="0"/>
            <a:ext cx="4597723" cy="3385066"/>
          </a:xfrm>
          <a:prstGeom prst="rect">
            <a:avLst/>
          </a:prstGeom>
        </p:spPr>
      </p:pic>
      <p:sp>
        <p:nvSpPr>
          <p:cNvPr id="7" name="TextBox 6">
            <a:extLst>
              <a:ext uri="{FF2B5EF4-FFF2-40B4-BE49-F238E27FC236}">
                <a16:creationId xmlns:a16="http://schemas.microsoft.com/office/drawing/2014/main" id="{11DE8290-4918-4194-A186-EB6CB376BAEB}"/>
              </a:ext>
            </a:extLst>
          </p:cNvPr>
          <p:cNvSpPr txBox="1"/>
          <p:nvPr/>
        </p:nvSpPr>
        <p:spPr>
          <a:xfrm>
            <a:off x="1904999" y="6096001"/>
            <a:ext cx="7890165" cy="369332"/>
          </a:xfrm>
          <a:prstGeom prst="rect">
            <a:avLst/>
          </a:prstGeom>
          <a:noFill/>
        </p:spPr>
        <p:txBody>
          <a:bodyPr wrap="square" rtlCol="0">
            <a:spAutoFit/>
          </a:bodyPr>
          <a:lstStyle/>
          <a:p>
            <a:r>
              <a:rPr lang="fr-CA" dirty="0">
                <a:solidFill>
                  <a:schemeClr val="bg1"/>
                </a:solidFill>
              </a:rPr>
              <a:t>1937: Maurice Duplessis (</a:t>
            </a:r>
            <a:r>
              <a:rPr lang="fr-CA" dirty="0" err="1">
                <a:solidFill>
                  <a:schemeClr val="bg1"/>
                </a:solidFill>
              </a:rPr>
              <a:t>Qc</a:t>
            </a:r>
            <a:r>
              <a:rPr lang="fr-CA" dirty="0">
                <a:solidFill>
                  <a:schemeClr val="bg1"/>
                </a:solidFill>
              </a:rPr>
              <a:t> PM) bans </a:t>
            </a:r>
            <a:r>
              <a:rPr lang="fr-CA" dirty="0" err="1">
                <a:solidFill>
                  <a:schemeClr val="bg1"/>
                </a:solidFill>
              </a:rPr>
              <a:t>women</a:t>
            </a:r>
            <a:r>
              <a:rPr lang="fr-CA" dirty="0">
                <a:solidFill>
                  <a:schemeClr val="bg1"/>
                </a:solidFill>
              </a:rPr>
              <a:t> </a:t>
            </a:r>
            <a:r>
              <a:rPr lang="fr-CA" dirty="0" err="1">
                <a:solidFill>
                  <a:schemeClr val="bg1"/>
                </a:solidFill>
              </a:rPr>
              <a:t>from</a:t>
            </a:r>
            <a:r>
              <a:rPr lang="fr-CA" dirty="0">
                <a:solidFill>
                  <a:schemeClr val="bg1"/>
                </a:solidFill>
              </a:rPr>
              <a:t> </a:t>
            </a:r>
            <a:r>
              <a:rPr lang="fr-CA" dirty="0" err="1">
                <a:solidFill>
                  <a:schemeClr val="bg1"/>
                </a:solidFill>
              </a:rPr>
              <a:t>entering</a:t>
            </a:r>
            <a:r>
              <a:rPr lang="fr-CA" dirty="0">
                <a:solidFill>
                  <a:schemeClr val="bg1"/>
                </a:solidFill>
              </a:rPr>
              <a:t> </a:t>
            </a:r>
            <a:r>
              <a:rPr lang="fr-CA" dirty="0" err="1">
                <a:solidFill>
                  <a:schemeClr val="bg1"/>
                </a:solidFill>
              </a:rPr>
              <a:t>taverns</a:t>
            </a:r>
            <a:endParaRPr lang="en-CA" dirty="0">
              <a:solidFill>
                <a:schemeClr val="bg1"/>
              </a:solidFill>
            </a:endParaRPr>
          </a:p>
        </p:txBody>
      </p:sp>
      <p:pic>
        <p:nvPicPr>
          <p:cNvPr id="8" name="Picture 7">
            <a:extLst>
              <a:ext uri="{FF2B5EF4-FFF2-40B4-BE49-F238E27FC236}">
                <a16:creationId xmlns:a16="http://schemas.microsoft.com/office/drawing/2014/main" id="{B5D48B5A-96EB-44FD-8CAE-A6FB8C5CE528}"/>
              </a:ext>
            </a:extLst>
          </p:cNvPr>
          <p:cNvPicPr>
            <a:picLocks noChangeAspect="1"/>
          </p:cNvPicPr>
          <p:nvPr/>
        </p:nvPicPr>
        <p:blipFill>
          <a:blip r:embed="rId4"/>
          <a:stretch>
            <a:fillRect/>
          </a:stretch>
        </p:blipFill>
        <p:spPr>
          <a:xfrm>
            <a:off x="55682" y="3189710"/>
            <a:ext cx="4613108" cy="2576416"/>
          </a:xfrm>
          <a:prstGeom prst="rect">
            <a:avLst/>
          </a:prstGeom>
        </p:spPr>
      </p:pic>
      <p:sp>
        <p:nvSpPr>
          <p:cNvPr id="3" name="TextBox 2">
            <a:extLst>
              <a:ext uri="{FF2B5EF4-FFF2-40B4-BE49-F238E27FC236}">
                <a16:creationId xmlns:a16="http://schemas.microsoft.com/office/drawing/2014/main" id="{BCCB1BDD-8325-4B4D-9431-9CD40CD2583C}"/>
              </a:ext>
            </a:extLst>
          </p:cNvPr>
          <p:cNvSpPr txBox="1"/>
          <p:nvPr/>
        </p:nvSpPr>
        <p:spPr>
          <a:xfrm>
            <a:off x="131618" y="2483308"/>
            <a:ext cx="3124200" cy="646331"/>
          </a:xfrm>
          <a:prstGeom prst="rect">
            <a:avLst/>
          </a:prstGeom>
          <a:solidFill>
            <a:schemeClr val="tx1">
              <a:lumMod val="75000"/>
              <a:lumOff val="25000"/>
            </a:schemeClr>
          </a:solidFill>
        </p:spPr>
        <p:txBody>
          <a:bodyPr wrap="square" rtlCol="0">
            <a:spAutoFit/>
          </a:bodyPr>
          <a:lstStyle/>
          <a:p>
            <a:r>
              <a:rPr lang="en-US" dirty="0">
                <a:solidFill>
                  <a:schemeClr val="bg1"/>
                </a:solidFill>
                <a:hlinkClick r:id="rId5">
                  <a:extLst>
                    <a:ext uri="{A12FA001-AC4F-418D-AE19-62706E023703}">
                      <ahyp:hlinkClr xmlns:ahyp="http://schemas.microsoft.com/office/drawing/2018/hyperlinkcolor" val="tx"/>
                    </a:ext>
                  </a:extLst>
                </a:hlinkClick>
              </a:rPr>
              <a:t>Prohibition in Canada | The Canadian Encyclopedia</a:t>
            </a:r>
            <a:endParaRPr lang="en-CA" dirty="0">
              <a:solidFill>
                <a:schemeClr val="bg1"/>
              </a:solidFill>
            </a:endParaRPr>
          </a:p>
        </p:txBody>
      </p:sp>
    </p:spTree>
    <p:extLst>
      <p:ext uri="{BB962C8B-B14F-4D97-AF65-F5344CB8AC3E}">
        <p14:creationId xmlns:p14="http://schemas.microsoft.com/office/powerpoint/2010/main" val="2939050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DB9183-706E-438D-9CD8-D8838E037EA6}"/>
              </a:ext>
            </a:extLst>
          </p:cNvPr>
          <p:cNvSpPr>
            <a:spLocks noGrp="1"/>
          </p:cNvSpPr>
          <p:nvPr>
            <p:ph type="sldNum" sz="quarter" idx="12"/>
          </p:nvPr>
        </p:nvSpPr>
        <p:spPr/>
        <p:txBody>
          <a:bodyPr/>
          <a:lstStyle/>
          <a:p>
            <a:fld id="{82EE24B5-652C-4DB5-B7C3-B5BBEC1280B1}" type="slidenum">
              <a:rPr lang="en-US" smtClean="0"/>
              <a:t>5</a:t>
            </a:fld>
            <a:endParaRPr lang="en-US" dirty="0"/>
          </a:p>
        </p:txBody>
      </p:sp>
      <p:pic>
        <p:nvPicPr>
          <p:cNvPr id="6" name="Picture 5" descr="A person wearing a hat&#10;&#10;Description automatically generated with medium confidence">
            <a:extLst>
              <a:ext uri="{FF2B5EF4-FFF2-40B4-BE49-F238E27FC236}">
                <a16:creationId xmlns:a16="http://schemas.microsoft.com/office/drawing/2014/main" id="{79ED6E10-4E31-44AF-AFBD-AD65FFE29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035" y="0"/>
            <a:ext cx="5499599" cy="6858000"/>
          </a:xfrm>
          <a:prstGeom prst="rect">
            <a:avLst/>
          </a:prstGeom>
        </p:spPr>
      </p:pic>
      <p:pic>
        <p:nvPicPr>
          <p:cNvPr id="10" name="Picture 9" descr="A picture containing text, newspaper, receipt&#10;&#10;Description automatically generated">
            <a:extLst>
              <a:ext uri="{FF2B5EF4-FFF2-40B4-BE49-F238E27FC236}">
                <a16:creationId xmlns:a16="http://schemas.microsoft.com/office/drawing/2014/main" id="{69BDD829-FEE3-4C26-9D67-16EF2D6864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5349" y="0"/>
            <a:ext cx="5103495" cy="6858000"/>
          </a:xfrm>
          <a:prstGeom prst="rect">
            <a:avLst/>
          </a:prstGeom>
        </p:spPr>
      </p:pic>
    </p:spTree>
    <p:extLst>
      <p:ext uri="{BB962C8B-B14F-4D97-AF65-F5344CB8AC3E}">
        <p14:creationId xmlns:p14="http://schemas.microsoft.com/office/powerpoint/2010/main" val="481260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walking in front of a building&#10;&#10;Description automatically generated with medium confidence">
            <a:extLst>
              <a:ext uri="{FF2B5EF4-FFF2-40B4-BE49-F238E27FC236}">
                <a16:creationId xmlns:a16="http://schemas.microsoft.com/office/drawing/2014/main" id="{3B90F38E-CB30-4D29-8B52-C67099ACEBE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a:noFill/>
        </p:spPr>
      </p:pic>
      <p:sp>
        <p:nvSpPr>
          <p:cNvPr id="4" name="Slide Number Placeholder 3" hidden="1">
            <a:extLst>
              <a:ext uri="{FF2B5EF4-FFF2-40B4-BE49-F238E27FC236}">
                <a16:creationId xmlns:a16="http://schemas.microsoft.com/office/drawing/2014/main" id="{F2D1F27E-1590-41FA-A7B4-17508D7E539F}"/>
              </a:ext>
            </a:extLst>
          </p:cNvPr>
          <p:cNvSpPr>
            <a:spLocks noGrp="1"/>
          </p:cNvSpPr>
          <p:nvPr>
            <p:ph type="sldNum" sz="quarter" idx="12"/>
          </p:nvPr>
        </p:nvSpPr>
        <p:spPr/>
        <p:txBody>
          <a:bodyPr/>
          <a:lstStyle/>
          <a:p>
            <a:pPr>
              <a:spcAft>
                <a:spcPts val="600"/>
              </a:spcAft>
            </a:pPr>
            <a:fld id="{82EE24B5-652C-4DB5-B7C3-B5BBEC1280B1}" type="slidenum">
              <a:rPr lang="en-US" smtClean="0"/>
              <a:pPr>
                <a:spcAft>
                  <a:spcPts val="600"/>
                </a:spcAft>
              </a:pPr>
              <a:t>6</a:t>
            </a:fld>
            <a:endParaRPr lang="en-US"/>
          </a:p>
        </p:txBody>
      </p:sp>
      <p:sp>
        <p:nvSpPr>
          <p:cNvPr id="2" name="TextBox 1">
            <a:extLst>
              <a:ext uri="{FF2B5EF4-FFF2-40B4-BE49-F238E27FC236}">
                <a16:creationId xmlns:a16="http://schemas.microsoft.com/office/drawing/2014/main" id="{A0F23B37-8C9A-4117-93E9-DE6A725A540E}"/>
              </a:ext>
            </a:extLst>
          </p:cNvPr>
          <p:cNvSpPr txBox="1"/>
          <p:nvPr/>
        </p:nvSpPr>
        <p:spPr>
          <a:xfrm>
            <a:off x="207818" y="138545"/>
            <a:ext cx="3041073" cy="461665"/>
          </a:xfrm>
          <a:prstGeom prst="rect">
            <a:avLst/>
          </a:prstGeom>
          <a:noFill/>
        </p:spPr>
        <p:txBody>
          <a:bodyPr wrap="square" rtlCol="0">
            <a:spAutoFit/>
          </a:bodyPr>
          <a:lstStyle/>
          <a:p>
            <a:r>
              <a:rPr lang="fr-CA" sz="2400" b="1" dirty="0"/>
              <a:t>Montréal, 1964</a:t>
            </a:r>
            <a:endParaRPr lang="en-CA" sz="2400" b="1" dirty="0"/>
          </a:p>
        </p:txBody>
      </p:sp>
      <p:sp>
        <p:nvSpPr>
          <p:cNvPr id="3" name="TextBox 2">
            <a:extLst>
              <a:ext uri="{FF2B5EF4-FFF2-40B4-BE49-F238E27FC236}">
                <a16:creationId xmlns:a16="http://schemas.microsoft.com/office/drawing/2014/main" id="{703BC283-A8C6-4C68-8D32-8BB9196F65CF}"/>
              </a:ext>
            </a:extLst>
          </p:cNvPr>
          <p:cNvSpPr txBox="1"/>
          <p:nvPr/>
        </p:nvSpPr>
        <p:spPr>
          <a:xfrm>
            <a:off x="332508" y="5763490"/>
            <a:ext cx="5992091" cy="369332"/>
          </a:xfrm>
          <a:prstGeom prst="rect">
            <a:avLst/>
          </a:prstGeom>
          <a:noFill/>
        </p:spPr>
        <p:txBody>
          <a:bodyPr wrap="square" rtlCol="0">
            <a:spAutoFit/>
          </a:bodyPr>
          <a:lstStyle/>
          <a:p>
            <a:r>
              <a:rPr lang="fr-CA" dirty="0">
                <a:solidFill>
                  <a:schemeClr val="bg1"/>
                </a:solidFill>
              </a:rPr>
              <a:t>1979: </a:t>
            </a:r>
            <a:r>
              <a:rPr lang="fr-CA" dirty="0" err="1">
                <a:solidFill>
                  <a:schemeClr val="bg1"/>
                </a:solidFill>
              </a:rPr>
              <a:t>Women</a:t>
            </a:r>
            <a:r>
              <a:rPr lang="fr-CA" dirty="0">
                <a:solidFill>
                  <a:schemeClr val="bg1"/>
                </a:solidFill>
              </a:rPr>
              <a:t> are </a:t>
            </a:r>
            <a:r>
              <a:rPr lang="fr-CA" dirty="0" err="1">
                <a:solidFill>
                  <a:schemeClr val="bg1"/>
                </a:solidFill>
              </a:rPr>
              <a:t>now</a:t>
            </a:r>
            <a:r>
              <a:rPr lang="fr-CA" dirty="0">
                <a:solidFill>
                  <a:schemeClr val="bg1"/>
                </a:solidFill>
              </a:rPr>
              <a:t> </a:t>
            </a:r>
            <a:r>
              <a:rPr lang="fr-CA" dirty="0" err="1">
                <a:solidFill>
                  <a:schemeClr val="bg1"/>
                </a:solidFill>
              </a:rPr>
              <a:t>finally</a:t>
            </a:r>
            <a:r>
              <a:rPr lang="fr-CA" dirty="0">
                <a:solidFill>
                  <a:schemeClr val="bg1"/>
                </a:solidFill>
              </a:rPr>
              <a:t> </a:t>
            </a:r>
            <a:r>
              <a:rPr lang="fr-CA" dirty="0" err="1">
                <a:solidFill>
                  <a:schemeClr val="bg1"/>
                </a:solidFill>
              </a:rPr>
              <a:t>allowed</a:t>
            </a:r>
            <a:r>
              <a:rPr lang="fr-CA" dirty="0">
                <a:solidFill>
                  <a:schemeClr val="bg1"/>
                </a:solidFill>
              </a:rPr>
              <a:t> </a:t>
            </a:r>
            <a:r>
              <a:rPr lang="fr-CA" dirty="0" err="1">
                <a:solidFill>
                  <a:schemeClr val="bg1"/>
                </a:solidFill>
              </a:rPr>
              <a:t>again</a:t>
            </a:r>
            <a:r>
              <a:rPr lang="fr-CA" dirty="0">
                <a:solidFill>
                  <a:schemeClr val="bg1"/>
                </a:solidFill>
              </a:rPr>
              <a:t> in </a:t>
            </a:r>
            <a:r>
              <a:rPr lang="fr-CA" dirty="0" err="1">
                <a:solidFill>
                  <a:schemeClr val="bg1"/>
                </a:solidFill>
              </a:rPr>
              <a:t>taverns</a:t>
            </a:r>
            <a:endParaRPr lang="en-CA" dirty="0">
              <a:solidFill>
                <a:schemeClr val="bg1"/>
              </a:solidFill>
            </a:endParaRPr>
          </a:p>
        </p:txBody>
      </p:sp>
    </p:spTree>
    <p:extLst>
      <p:ext uri="{BB962C8B-B14F-4D97-AF65-F5344CB8AC3E}">
        <p14:creationId xmlns:p14="http://schemas.microsoft.com/office/powerpoint/2010/main" val="1073217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in a chair&#10;&#10;Description automatically generated with medium confidence">
            <a:extLst>
              <a:ext uri="{FF2B5EF4-FFF2-40B4-BE49-F238E27FC236}">
                <a16:creationId xmlns:a16="http://schemas.microsoft.com/office/drawing/2014/main" id="{7BAC3160-CB87-43DA-A90F-4C6A351C4FC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a:noFill/>
        </p:spPr>
      </p:pic>
      <p:sp>
        <p:nvSpPr>
          <p:cNvPr id="4" name="Slide Number Placeholder 3" hidden="1">
            <a:extLst>
              <a:ext uri="{FF2B5EF4-FFF2-40B4-BE49-F238E27FC236}">
                <a16:creationId xmlns:a16="http://schemas.microsoft.com/office/drawing/2014/main" id="{FDB7B484-0424-402D-A851-78B0E8BE16D7}"/>
              </a:ext>
            </a:extLst>
          </p:cNvPr>
          <p:cNvSpPr>
            <a:spLocks noGrp="1"/>
          </p:cNvSpPr>
          <p:nvPr>
            <p:ph type="sldNum" sz="quarter" idx="12"/>
          </p:nvPr>
        </p:nvSpPr>
        <p:spPr/>
        <p:txBody>
          <a:bodyPr/>
          <a:lstStyle/>
          <a:p>
            <a:pPr>
              <a:spcAft>
                <a:spcPts val="600"/>
              </a:spcAft>
            </a:pPr>
            <a:fld id="{82EE24B5-652C-4DB5-B7C3-B5BBEC1280B1}" type="slidenum">
              <a:rPr lang="en-US" smtClean="0"/>
              <a:pPr>
                <a:spcAft>
                  <a:spcPts val="600"/>
                </a:spcAft>
              </a:pPr>
              <a:t>7</a:t>
            </a:fld>
            <a:endParaRPr lang="en-US"/>
          </a:p>
        </p:txBody>
      </p:sp>
      <p:sp>
        <p:nvSpPr>
          <p:cNvPr id="2" name="TextBox 1">
            <a:extLst>
              <a:ext uri="{FF2B5EF4-FFF2-40B4-BE49-F238E27FC236}">
                <a16:creationId xmlns:a16="http://schemas.microsoft.com/office/drawing/2014/main" id="{B38862A7-A0F0-4E81-B7DC-1CFB05ACC3AC}"/>
              </a:ext>
            </a:extLst>
          </p:cNvPr>
          <p:cNvSpPr txBox="1"/>
          <p:nvPr/>
        </p:nvSpPr>
        <p:spPr>
          <a:xfrm>
            <a:off x="1080655" y="277091"/>
            <a:ext cx="3144981" cy="1200329"/>
          </a:xfrm>
          <a:prstGeom prst="rect">
            <a:avLst/>
          </a:prstGeom>
          <a:solidFill>
            <a:schemeClr val="bg1"/>
          </a:solidFill>
        </p:spPr>
        <p:txBody>
          <a:bodyPr wrap="square" rtlCol="0">
            <a:spAutoFit/>
          </a:bodyPr>
          <a:lstStyle/>
          <a:p>
            <a:r>
              <a:rPr lang="fr-CA" dirty="0"/>
              <a:t>Les Bougons, a </a:t>
            </a:r>
            <a:r>
              <a:rPr lang="fr-CA" dirty="0" err="1"/>
              <a:t>popular</a:t>
            </a:r>
            <a:r>
              <a:rPr lang="fr-CA" dirty="0"/>
              <a:t> </a:t>
            </a:r>
            <a:r>
              <a:rPr lang="fr-CA" dirty="0" err="1"/>
              <a:t>series</a:t>
            </a:r>
            <a:r>
              <a:rPr lang="fr-CA" dirty="0"/>
              <a:t> in Québec </a:t>
            </a:r>
            <a:r>
              <a:rPr lang="fr-CA" dirty="0" err="1"/>
              <a:t>depicts</a:t>
            </a:r>
            <a:r>
              <a:rPr lang="fr-CA" dirty="0"/>
              <a:t> </a:t>
            </a:r>
            <a:r>
              <a:rPr lang="fr-CA" dirty="0" err="1"/>
              <a:t>stereotypical</a:t>
            </a:r>
            <a:r>
              <a:rPr lang="fr-CA" dirty="0"/>
              <a:t> </a:t>
            </a:r>
            <a:r>
              <a:rPr lang="fr-CA" dirty="0" err="1"/>
              <a:t>characters</a:t>
            </a:r>
            <a:r>
              <a:rPr lang="fr-CA" dirty="0"/>
              <a:t> </a:t>
            </a:r>
            <a:r>
              <a:rPr lang="fr-CA" dirty="0" err="1"/>
              <a:t>from</a:t>
            </a:r>
            <a:r>
              <a:rPr lang="fr-CA" dirty="0"/>
              <a:t> the </a:t>
            </a:r>
            <a:r>
              <a:rPr lang="fr-CA" dirty="0" err="1"/>
              <a:t>working</a:t>
            </a:r>
            <a:r>
              <a:rPr lang="fr-CA" dirty="0"/>
              <a:t> class</a:t>
            </a:r>
            <a:endParaRPr lang="en-CA" dirty="0"/>
          </a:p>
        </p:txBody>
      </p:sp>
    </p:spTree>
    <p:extLst>
      <p:ext uri="{BB962C8B-B14F-4D97-AF65-F5344CB8AC3E}">
        <p14:creationId xmlns:p14="http://schemas.microsoft.com/office/powerpoint/2010/main" val="1913547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7AEE599-DDD5-458C-A4B1-39CA48523DE6}"/>
              </a:ext>
            </a:extLst>
          </p:cNvPr>
          <p:cNvSpPr>
            <a:spLocks noGrp="1"/>
          </p:cNvSpPr>
          <p:nvPr>
            <p:ph type="title"/>
          </p:nvPr>
        </p:nvSpPr>
        <p:spPr>
          <a:xfrm>
            <a:off x="836612" y="1209098"/>
            <a:ext cx="3932237" cy="1600200"/>
          </a:xfrm>
        </p:spPr>
        <p:txBody>
          <a:bodyPr>
            <a:normAutofit fontScale="90000"/>
          </a:bodyPr>
          <a:lstStyle/>
          <a:p>
            <a:pPr algn="r"/>
            <a:r>
              <a:rPr lang="en-US" dirty="0"/>
              <a:t>a generic hipster </a:t>
            </a:r>
            <a:br>
              <a:rPr lang="en-US" dirty="0"/>
            </a:br>
            <a:r>
              <a:rPr lang="en-US" dirty="0"/>
              <a:t>in his parents’ </a:t>
            </a:r>
            <a:br>
              <a:rPr lang="en-US" dirty="0"/>
            </a:br>
            <a:r>
              <a:rPr lang="en-US" dirty="0"/>
              <a:t>micro-brewery</a:t>
            </a:r>
            <a:br>
              <a:rPr lang="en-US" dirty="0"/>
            </a:br>
            <a:br>
              <a:rPr lang="en-US" dirty="0"/>
            </a:br>
            <a:r>
              <a:rPr lang="en-US" sz="1600" dirty="0"/>
              <a:t>(circa 2018, author’s estimation)</a:t>
            </a:r>
            <a:endParaRPr lang="en-US" dirty="0"/>
          </a:p>
        </p:txBody>
      </p:sp>
      <p:pic>
        <p:nvPicPr>
          <p:cNvPr id="6" name="Picture 5" descr="A person holding a glass of beer&#10;&#10;Description automatically generated with medium confidence">
            <a:extLst>
              <a:ext uri="{FF2B5EF4-FFF2-40B4-BE49-F238E27FC236}">
                <a16:creationId xmlns:a16="http://schemas.microsoft.com/office/drawing/2014/main" id="{FFD2F36D-9349-4B5C-8EA9-AF2BC89D39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183188" y="987425"/>
            <a:ext cx="6172200" cy="4873625"/>
          </a:xfrm>
          <a:prstGeom prst="rect">
            <a:avLst/>
          </a:prstGeom>
          <a:noFill/>
        </p:spPr>
      </p:pic>
      <p:sp>
        <p:nvSpPr>
          <p:cNvPr id="15" name="Slide Number Placeholder 4">
            <a:extLst>
              <a:ext uri="{FF2B5EF4-FFF2-40B4-BE49-F238E27FC236}">
                <a16:creationId xmlns:a16="http://schemas.microsoft.com/office/drawing/2014/main" id="{0565E98F-5EB7-446C-B25F-9712BAA965F3}"/>
              </a:ext>
            </a:extLst>
          </p:cNvPr>
          <p:cNvSpPr>
            <a:spLocks noGrp="1"/>
          </p:cNvSpPr>
          <p:nvPr>
            <p:ph type="sldNum" sz="quarter" idx="12"/>
          </p:nvPr>
        </p:nvSpPr>
        <p:spPr>
          <a:xfrm>
            <a:off x="11468844" y="6174902"/>
            <a:ext cx="357116" cy="365125"/>
          </a:xfrm>
        </p:spPr>
        <p:txBody>
          <a:bodyPr/>
          <a:lstStyle/>
          <a:p>
            <a:pPr>
              <a:spcAft>
                <a:spcPts val="600"/>
              </a:spcAft>
            </a:pPr>
            <a:fld id="{82EE24B5-652C-4DB5-B7C3-B5BBEC1280B1}" type="slidenum">
              <a:rPr lang="en-US" smtClean="0"/>
              <a:pPr>
                <a:spcAft>
                  <a:spcPts val="600"/>
                </a:spcAft>
              </a:pPr>
              <a:t>8</a:t>
            </a:fld>
            <a:endParaRPr lang="en-US"/>
          </a:p>
        </p:txBody>
      </p:sp>
      <p:sp>
        <p:nvSpPr>
          <p:cNvPr id="4" name="Slide Number Placeholder 3" hidden="1">
            <a:extLst>
              <a:ext uri="{FF2B5EF4-FFF2-40B4-BE49-F238E27FC236}">
                <a16:creationId xmlns:a16="http://schemas.microsoft.com/office/drawing/2014/main" id="{4149641B-0E58-4116-89E9-4BF15E39C9E1}"/>
              </a:ext>
            </a:extLst>
          </p:cNvPr>
          <p:cNvSpPr>
            <a:spLocks noGrp="1"/>
          </p:cNvSpPr>
          <p:nvPr>
            <p:ph type="sldNum" sz="quarter" idx="12"/>
          </p:nvPr>
        </p:nvSpPr>
        <p:spPr/>
        <p:txBody>
          <a:bodyPr/>
          <a:lstStyle/>
          <a:p>
            <a:pPr>
              <a:spcAft>
                <a:spcPts val="600"/>
              </a:spcAft>
            </a:pPr>
            <a:fld id="{82EE24B5-652C-4DB5-B7C3-B5BBEC1280B1}" type="slidenum">
              <a:rPr lang="en-US" smtClean="0"/>
              <a:pPr>
                <a:spcAft>
                  <a:spcPts val="600"/>
                </a:spcAft>
              </a:pPr>
              <a:t>8</a:t>
            </a:fld>
            <a:endParaRPr lang="en-US"/>
          </a:p>
        </p:txBody>
      </p:sp>
    </p:spTree>
    <p:extLst>
      <p:ext uri="{BB962C8B-B14F-4D97-AF65-F5344CB8AC3E}">
        <p14:creationId xmlns:p14="http://schemas.microsoft.com/office/powerpoint/2010/main" val="3004298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sitting at a table&#10;&#10;Description automatically generated with medium confidence">
            <a:extLst>
              <a:ext uri="{FF2B5EF4-FFF2-40B4-BE49-F238E27FC236}">
                <a16:creationId xmlns:a16="http://schemas.microsoft.com/office/drawing/2014/main" id="{2AF4482B-9E71-4C7A-A05D-9D9AD3954D4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a:noFill/>
        </p:spPr>
      </p:pic>
      <p:sp>
        <p:nvSpPr>
          <p:cNvPr id="4" name="Slide Number Placeholder 3" hidden="1">
            <a:extLst>
              <a:ext uri="{FF2B5EF4-FFF2-40B4-BE49-F238E27FC236}">
                <a16:creationId xmlns:a16="http://schemas.microsoft.com/office/drawing/2014/main" id="{3351E917-7529-4983-82C9-C50F38C141F5}"/>
              </a:ext>
            </a:extLst>
          </p:cNvPr>
          <p:cNvSpPr>
            <a:spLocks noGrp="1"/>
          </p:cNvSpPr>
          <p:nvPr>
            <p:ph type="sldNum" sz="quarter" idx="12"/>
          </p:nvPr>
        </p:nvSpPr>
        <p:spPr/>
        <p:txBody>
          <a:bodyPr/>
          <a:lstStyle/>
          <a:p>
            <a:pPr>
              <a:spcAft>
                <a:spcPts val="600"/>
              </a:spcAft>
            </a:pPr>
            <a:fld id="{82EE24B5-652C-4DB5-B7C3-B5BBEC1280B1}" type="slidenum">
              <a:rPr lang="en-US" smtClean="0"/>
              <a:pPr>
                <a:spcAft>
                  <a:spcPts val="600"/>
                </a:spcAft>
              </a:pPr>
              <a:t>9</a:t>
            </a:fld>
            <a:endParaRPr lang="en-US"/>
          </a:p>
        </p:txBody>
      </p:sp>
      <p:sp>
        <p:nvSpPr>
          <p:cNvPr id="7" name="Rectangle: Rounded Corners 6">
            <a:extLst>
              <a:ext uri="{FF2B5EF4-FFF2-40B4-BE49-F238E27FC236}">
                <a16:creationId xmlns:a16="http://schemas.microsoft.com/office/drawing/2014/main" id="{D5E29CC7-B2CA-4C96-B997-1A5079390936}"/>
              </a:ext>
            </a:extLst>
          </p:cNvPr>
          <p:cNvSpPr/>
          <p:nvPr/>
        </p:nvSpPr>
        <p:spPr>
          <a:xfrm>
            <a:off x="270164" y="4246418"/>
            <a:ext cx="6407728" cy="2445326"/>
          </a:xfrm>
          <a:prstGeom prst="roundRect">
            <a:avLst/>
          </a:prstGeom>
          <a:solidFill>
            <a:schemeClr val="tx2"/>
          </a:solidFill>
          <a:ln>
            <a:noFill/>
          </a:ln>
          <a:scene3d>
            <a:camera prst="orthographicFront">
              <a:rot lat="0" lon="0" rev="10800000"/>
            </a:camera>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r>
              <a:rPr lang="en-US" sz="1400" dirty="0"/>
              <a:t>We know that nearly </a:t>
            </a:r>
            <a:r>
              <a:rPr lang="en-US" sz="1400" b="1" dirty="0"/>
              <a:t>80 percent of craft beer consumers in Massachusetts are white</a:t>
            </a:r>
            <a:r>
              <a:rPr lang="en-US" sz="1400" dirty="0"/>
              <a:t>, and that there are only a handful of brewers and brewery owners of color across the state. There are beer names and artwork that objectify women, or marginalize and alienate different cultures. Instances when a Hispanic person may be the only person of color in a taproom despite the heavily populated Latino neighborhood that surrounds the brewery’s walls. Instances when a customer will ask to speak to the male bartender instead of the female for beer recommendations. Assumptions made that the man is the brewer and/or owner, and that the woman couldn’t possibly be either — let alone both. - </a:t>
            </a:r>
            <a:r>
              <a:rPr lang="en-US" sz="1400" dirty="0">
                <a:solidFill>
                  <a:schemeClr val="bg1"/>
                </a:solidFill>
                <a:hlinkClick r:id="rId3">
                  <a:extLst>
                    <a:ext uri="{A12FA001-AC4F-418D-AE19-62706E023703}">
                      <ahyp:hlinkClr xmlns:ahyp="http://schemas.microsoft.com/office/drawing/2018/hyperlinkcolor" val="tx"/>
                    </a:ext>
                  </a:extLst>
                </a:hlinkClick>
              </a:rPr>
              <a:t>Mass Brewers Guild</a:t>
            </a:r>
            <a:endParaRPr lang="en-CA" sz="1400" dirty="0">
              <a:solidFill>
                <a:schemeClr val="bg1"/>
              </a:solidFill>
            </a:endParaRPr>
          </a:p>
        </p:txBody>
      </p:sp>
    </p:spTree>
    <p:extLst>
      <p:ext uri="{BB962C8B-B14F-4D97-AF65-F5344CB8AC3E}">
        <p14:creationId xmlns:p14="http://schemas.microsoft.com/office/powerpoint/2010/main" val="131008810"/>
      </p:ext>
    </p:extLst>
  </p:cSld>
  <p:clrMapOvr>
    <a:masterClrMapping/>
  </p:clrMapOvr>
</p:sld>
</file>

<file path=ppt/theme/theme1.xml><?xml version="1.0" encoding="utf-8"?>
<a:theme xmlns:a="http://schemas.openxmlformats.org/drawingml/2006/main" name="Office Theme">
  <a:themeElements>
    <a:clrScheme name="Custom 30">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Custom 24">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45022061_Professional services marketing plan_SL_V1" id="{B214D568-CC3C-4109-877A-D7A12976D35F}" vid="{D425069E-A49A-4A86-9A62-1864F0635A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118CE8-9293-4220-BA3B-5D353B13ABC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2DDA16B-F3AC-4A5B-9F5F-6F5A8F47A9E6}">
  <ds:schemaRefs>
    <ds:schemaRef ds:uri="http://schemas.microsoft.com/sharepoint/v3/contenttype/forms"/>
  </ds:schemaRefs>
</ds:datastoreItem>
</file>

<file path=customXml/itemProps3.xml><?xml version="1.0" encoding="utf-8"?>
<ds:datastoreItem xmlns:ds="http://schemas.openxmlformats.org/officeDocument/2006/customXml" ds:itemID="{A426FE2C-7640-4BF0-9D68-FDFD4151FD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{9584F819-F037-4782-85F3-EB69C533C3C2}tf45022061_win32</Template>
  <TotalTime>802</TotalTime>
  <Words>1145</Words>
  <Application>Microsoft Office PowerPoint</Application>
  <PresentationFormat>Widescreen</PresentationFormat>
  <Paragraphs>179</Paragraphs>
  <Slides>28</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Arial </vt:lpstr>
      <vt:lpstr>Calibri</vt:lpstr>
      <vt:lpstr>Courier New</vt:lpstr>
      <vt:lpstr>Gill Sans MT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generic hipster  in his parents’  micro-brewery  (circa 2018, author’s estimation)</vt:lpstr>
      <vt:lpstr>PowerPoint Presentation</vt:lpstr>
      <vt:lpstr>PowerPoint Presentation</vt:lpstr>
      <vt:lpstr>INDUSTRY OUTLOOK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and CHEERS!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CUSTOMER REVIEW SCORES A Case Study of the Beer Market</dc:title>
  <dc:creator>Pierre-Olivier Bonin</dc:creator>
  <cp:lastModifiedBy>Pierre-Olivier Bonin</cp:lastModifiedBy>
  <cp:revision>74</cp:revision>
  <dcterms:created xsi:type="dcterms:W3CDTF">2021-11-21T15:15:53Z</dcterms:created>
  <dcterms:modified xsi:type="dcterms:W3CDTF">2021-11-28T15:00:43Z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